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49.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5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5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5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5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55.xml" ContentType="application/vnd.openxmlformats-officedocument.presentationml.notesSlide+xml"/>
  <Override PartName="/ppt/tags/tag85.xml" ContentType="application/vnd.openxmlformats-officedocument.presentationml.tags+xml"/>
  <Override PartName="/ppt/notesSlides/notesSlide56.xml" ContentType="application/vnd.openxmlformats-officedocument.presentationml.notesSlide+xml"/>
  <Override PartName="/ppt/tags/tag8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6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730" r:id="rId2"/>
  </p:sldMasterIdLst>
  <p:notesMasterIdLst>
    <p:notesMasterId r:id="rId114"/>
  </p:notesMasterIdLst>
  <p:handoutMasterIdLst>
    <p:handoutMasterId r:id="rId115"/>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437" r:id="rId50"/>
    <p:sldId id="438" r:id="rId51"/>
    <p:sldId id="439" r:id="rId52"/>
    <p:sldId id="440" r:id="rId53"/>
    <p:sldId id="496" r:id="rId54"/>
    <p:sldId id="467" r:id="rId55"/>
    <p:sldId id="500" r:id="rId56"/>
    <p:sldId id="434" r:id="rId57"/>
    <p:sldId id="466" r:id="rId58"/>
    <p:sldId id="448" r:id="rId59"/>
    <p:sldId id="519" r:id="rId60"/>
    <p:sldId id="517" r:id="rId61"/>
    <p:sldId id="520" r:id="rId62"/>
    <p:sldId id="470" r:id="rId63"/>
    <p:sldId id="469" r:id="rId64"/>
    <p:sldId id="485" r:id="rId65"/>
    <p:sldId id="512" r:id="rId66"/>
    <p:sldId id="472" r:id="rId67"/>
    <p:sldId id="508" r:id="rId68"/>
    <p:sldId id="269" r:id="rId69"/>
    <p:sldId id="524" r:id="rId70"/>
    <p:sldId id="425" r:id="rId71"/>
    <p:sldId id="533" r:id="rId72"/>
    <p:sldId id="538" r:id="rId73"/>
    <p:sldId id="539" r:id="rId74"/>
    <p:sldId id="535" r:id="rId75"/>
    <p:sldId id="540" r:id="rId76"/>
    <p:sldId id="537" r:id="rId77"/>
    <p:sldId id="536" r:id="rId78"/>
    <p:sldId id="427" r:id="rId79"/>
    <p:sldId id="549" r:id="rId80"/>
    <p:sldId id="342" r:id="rId81"/>
    <p:sldId id="307" r:id="rId82"/>
    <p:sldId id="426" r:id="rId83"/>
    <p:sldId id="276" r:id="rId84"/>
    <p:sldId id="257" r:id="rId85"/>
    <p:sldId id="287" r:id="rId86"/>
    <p:sldId id="289" r:id="rId87"/>
    <p:sldId id="550" r:id="rId88"/>
    <p:sldId id="354" r:id="rId89"/>
    <p:sldId id="355" r:id="rId90"/>
    <p:sldId id="283" r:id="rId91"/>
    <p:sldId id="284" r:id="rId92"/>
    <p:sldId id="511" r:id="rId93"/>
    <p:sldId id="335" r:id="rId94"/>
    <p:sldId id="474" r:id="rId95"/>
    <p:sldId id="489" r:id="rId96"/>
    <p:sldId id="547" r:id="rId97"/>
    <p:sldId id="542" r:id="rId98"/>
    <p:sldId id="543" r:id="rId99"/>
    <p:sldId id="544" r:id="rId100"/>
    <p:sldId id="546" r:id="rId101"/>
    <p:sldId id="545" r:id="rId102"/>
    <p:sldId id="490" r:id="rId103"/>
    <p:sldId id="491" r:id="rId104"/>
    <p:sldId id="531" r:id="rId105"/>
    <p:sldId id="541" r:id="rId106"/>
    <p:sldId id="380" r:id="rId107"/>
    <p:sldId id="532" r:id="rId108"/>
    <p:sldId id="475" r:id="rId109"/>
    <p:sldId id="471" r:id="rId110"/>
    <p:sldId id="468" r:id="rId111"/>
    <p:sldId id="446" r:id="rId112"/>
    <p:sldId id="447" r:id="rId113"/>
  </p:sldIdLst>
  <p:sldSz cx="9144000" cy="6858000" type="screen4x3"/>
  <p:notesSz cx="7315200" cy="9601200"/>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91528" autoAdjust="0"/>
  </p:normalViewPr>
  <p:slideViewPr>
    <p:cSldViewPr snapToGrid="0">
      <p:cViewPr varScale="1">
        <p:scale>
          <a:sx n="62" d="100"/>
          <a:sy n="62" d="100"/>
        </p:scale>
        <p:origin x="58" y="763"/>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p:scale>
        <a:sx n="100" d="100"/>
        <a:sy n="100" d="100"/>
      </p:scale>
      <p:origin x="0" y="-111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67</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Data from Cornell</a:t>
            </a:r>
            <a:r>
              <a:rPr lang="en-US" baseline="0" dirty="0"/>
              <a:t> University Water Filtration Plant. They were using alum at this time.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70</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79</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80</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81</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83</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85</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86</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87</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88</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89</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90</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92</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be</a:t>
            </a:r>
          </a:p>
          <a:p>
            <a:r>
              <a:rPr lang="en-US" dirty="0"/>
              <a:t>http://designserver.cee.cornell.edu/aguaclaracode/FiltrationModel.xmcden flocculated or attachment is poor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93</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Gravity is very important for these dense particles</a:t>
            </a:r>
          </a:p>
          <a:p>
            <a:r>
              <a:rPr lang="en-US" dirty="0"/>
              <a:t>http://designserver.cee.cornell.edu/aguaclaracode/FiltrationModel.xmcd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http://designserver.cee.cornell.edu/aguaclaracode/FiltrationModel.xmcd</a:t>
            </a:r>
          </a:p>
          <a:p>
            <a:r>
              <a:rPr lang="en-US" dirty="0"/>
              <a:t>I see this as a big mystery. If</a:t>
            </a:r>
            <a:r>
              <a:rPr lang="en-US" baseline="0" dirty="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94</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a:t>
            </a:r>
            <a:r>
              <a:rPr lang="en-US" dirty="0" err="1"/>
              <a:t>Hsun</a:t>
            </a:r>
            <a:r>
              <a:rPr lang="en-US" dirty="0"/>
              <a:t> Lin</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105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108</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109</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50.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51.wmf"/><Relationship Id="rId4" Type="http://schemas.openxmlformats.org/officeDocument/2006/relationships/oleObject" Target="file:///C:\Users\mw24\Documents\AguaClara%20Code\FiltrationModel.xmcd\Selection%201035%202011%201443%202392"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tags" Target="../tags/tag92.xml"/><Relationship Id="rId7" Type="http://schemas.openxmlformats.org/officeDocument/2006/relationships/oleObject" Target="file:///C:\Users\mw24\Google%20Drive\Mathcad%2015%20files\filtration%20particle%20size%20distribution.xmcd\Selection%2091%20843%20565%201200" TargetMode="External"/><Relationship Id="rId12" Type="http://schemas.openxmlformats.org/officeDocument/2006/relationships/image" Target="../media/image156.png"/><Relationship Id="rId2" Type="http://schemas.openxmlformats.org/officeDocument/2006/relationships/tags" Target="../tags/tag91.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55.png"/><Relationship Id="rId5" Type="http://schemas.openxmlformats.org/officeDocument/2006/relationships/tags" Target="../tags/tag94.xml"/><Relationship Id="rId10" Type="http://schemas.openxmlformats.org/officeDocument/2006/relationships/image" Target="../media/image154.png"/><Relationship Id="rId4" Type="http://schemas.openxmlformats.org/officeDocument/2006/relationships/tags" Target="../tags/tag93.xml"/><Relationship Id="rId9" Type="http://schemas.openxmlformats.org/officeDocument/2006/relationships/image" Target="../media/image153.png"/></Relationships>
</file>

<file path=ppt/slides/_rels/slide104.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158.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46.png"/><Relationship Id="rId5" Type="http://schemas.openxmlformats.org/officeDocument/2006/relationships/image" Target="../media/image157.png"/><Relationship Id="rId4"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image" Target="../media/image160.png"/><Relationship Id="rId4" Type="http://schemas.openxmlformats.org/officeDocument/2006/relationships/image" Target="../media/image15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89.png"/><Relationship Id="rId4" Type="http://schemas.openxmlformats.org/officeDocument/2006/relationships/image" Target="../media/image38.png"/></Relationships>
</file>

<file path=ppt/slides/_rels/slide10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image" Target="../media/image162.emf"/><Relationship Id="rId18" Type="http://schemas.openxmlformats.org/officeDocument/2006/relationships/image" Target="../media/image167.png"/><Relationship Id="rId3" Type="http://schemas.openxmlformats.org/officeDocument/2006/relationships/tags" Target="../tags/tag102.xml"/><Relationship Id="rId21" Type="http://schemas.openxmlformats.org/officeDocument/2006/relationships/image" Target="../media/image170.png"/><Relationship Id="rId7" Type="http://schemas.openxmlformats.org/officeDocument/2006/relationships/tags" Target="../tags/tag106.xml"/><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tags" Target="../tags/tag101.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slideLayout" Target="../slideLayouts/slideLayout15.xml"/><Relationship Id="rId5" Type="http://schemas.openxmlformats.org/officeDocument/2006/relationships/tags" Target="../tags/tag104.xml"/><Relationship Id="rId15" Type="http://schemas.openxmlformats.org/officeDocument/2006/relationships/image" Target="../media/image164.png"/><Relationship Id="rId10" Type="http://schemas.openxmlformats.org/officeDocument/2006/relationships/tags" Target="../tags/tag109.xml"/><Relationship Id="rId19" Type="http://schemas.openxmlformats.org/officeDocument/2006/relationships/image" Target="../media/image168.png"/><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image" Target="../media/image163.png"/><Relationship Id="rId22" Type="http://schemas.openxmlformats.org/officeDocument/2006/relationships/image" Target="../media/image171.png"/></Relationships>
</file>

<file path=ppt/slides/_rels/slide11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12.xml"/><Relationship Id="rId7" Type="http://schemas.openxmlformats.org/officeDocument/2006/relationships/image" Target="../media/image162.emf"/><Relationship Id="rId12" Type="http://schemas.openxmlformats.org/officeDocument/2006/relationships/image" Target="../media/image175.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19.xml"/><Relationship Id="rId11" Type="http://schemas.openxmlformats.org/officeDocument/2006/relationships/image" Target="../media/image174.png"/><Relationship Id="rId5" Type="http://schemas.openxmlformats.org/officeDocument/2006/relationships/tags" Target="../tags/tag114.xml"/><Relationship Id="rId10" Type="http://schemas.openxmlformats.org/officeDocument/2006/relationships/image" Target="../media/image173.png"/><Relationship Id="rId4" Type="http://schemas.openxmlformats.org/officeDocument/2006/relationships/tags" Target="../tags/tag113.xml"/><Relationship Id="rId9" Type="http://schemas.openxmlformats.org/officeDocument/2006/relationships/image" Target="../media/image172.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Polls/FCM.pptx#-1,14,porewatervelocity"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9.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9.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6.png"/><Relationship Id="rId5" Type="http://schemas.openxmlformats.org/officeDocument/2006/relationships/slideLayout" Target="../slideLayouts/slideLayout19.xml"/><Relationship Id="rId10" Type="http://schemas.openxmlformats.org/officeDocument/2006/relationships/image" Target="../media/image45.png"/><Relationship Id="rId4" Type="http://schemas.openxmlformats.org/officeDocument/2006/relationships/tags" Target="../tags/tag10.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3.xml"/><Relationship Id="rId7" Type="http://schemas.openxmlformats.org/officeDocument/2006/relationships/image" Target="../media/image4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7.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6.png"/><Relationship Id="rId3" Type="http://schemas.openxmlformats.org/officeDocument/2006/relationships/tags" Target="../tags/tag16.xml"/><Relationship Id="rId21" Type="http://schemas.openxmlformats.org/officeDocument/2006/relationships/image" Target="../media/image51.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5.png"/><Relationship Id="rId2" Type="http://schemas.openxmlformats.org/officeDocument/2006/relationships/tags" Target="../tags/tag15.xml"/><Relationship Id="rId20" Type="http://schemas.openxmlformats.org/officeDocument/2006/relationships/image" Target="../media/image41.emf"/><Relationship Id="rId29" Type="http://schemas.openxmlformats.org/officeDocument/2006/relationships/image" Target="../media/image59.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4.png"/><Relationship Id="rId32" Type="http://schemas.openxmlformats.org/officeDocument/2006/relationships/image" Target="../media/image63.png"/><Relationship Id="rId5" Type="http://schemas.openxmlformats.org/officeDocument/2006/relationships/tags" Target="../tags/tag18.xml"/><Relationship Id="rId15" Type="http://schemas.openxmlformats.org/officeDocument/2006/relationships/image" Target="../media/image50.jpe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1.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28.xml"/><Relationship Id="rId7" Type="http://schemas.openxmlformats.org/officeDocument/2006/relationships/image" Target="../media/image6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3.xml"/><Relationship Id="rId11" Type="http://schemas.openxmlformats.org/officeDocument/2006/relationships/image" Target="../media/image66.png"/><Relationship Id="rId5" Type="http://schemas.openxmlformats.org/officeDocument/2006/relationships/slideLayout" Target="../slideLayouts/slideLayout19.xml"/><Relationship Id="rId10" Type="http://schemas.openxmlformats.org/officeDocument/2006/relationships/image" Target="../media/image65.png"/><Relationship Id="rId4" Type="http://schemas.openxmlformats.org/officeDocument/2006/relationships/tags" Target="../tags/tag29.xml"/><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tags" Target="../tags/tag31.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9.png"/><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notesSlide" Target="../notesSlides/notesSlide24.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68.png"/><Relationship Id="rId4" Type="http://schemas.openxmlformats.org/officeDocument/2006/relationships/tags" Target="../tags/tag32.xml"/><Relationship Id="rId9" Type="http://schemas.openxmlformats.org/officeDocument/2006/relationships/image" Target="../media/image41.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5.xml"/><Relationship Id="rId5" Type="http://schemas.openxmlformats.org/officeDocument/2006/relationships/image" Target="../media/image41.emf"/><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6.png"/><Relationship Id="rId3" Type="http://schemas.openxmlformats.org/officeDocument/2006/relationships/tags" Target="../tags/tag34.xml"/><Relationship Id="rId7" Type="http://schemas.openxmlformats.org/officeDocument/2006/relationships/image" Target="../media/image73.png"/><Relationship Id="rId12" Type="http://schemas.openxmlformats.org/officeDocument/2006/relationships/image" Target="../media/image54.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5.png"/><Relationship Id="rId5" Type="http://schemas.openxmlformats.org/officeDocument/2006/relationships/tags" Target="../tags/tag36.xml"/><Relationship Id="rId10" Type="http://schemas.openxmlformats.org/officeDocument/2006/relationships/image" Target="../media/image50.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9.png"/><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72.png"/><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2.xml"/><Relationship Id="rId7" Type="http://schemas.openxmlformats.org/officeDocument/2006/relationships/image" Target="../media/image5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0.jpeg"/><Relationship Id="rId5" Type="http://schemas.openxmlformats.org/officeDocument/2006/relationships/notesSlide" Target="../notesSlides/notesSlide28.xml"/><Relationship Id="rId4" Type="http://schemas.openxmlformats.org/officeDocument/2006/relationships/slideLayout" Target="../slideLayouts/slideLayout15.xml"/><Relationship Id="rId9"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5.xml"/><Relationship Id="rId4" Type="http://schemas.openxmlformats.org/officeDocument/2006/relationships/image" Target="../media/image82.jpeg"/></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4.png"/><Relationship Id="rId5" Type="http://schemas.openxmlformats.org/officeDocument/2006/relationships/image" Target="../media/image50.jpeg"/><Relationship Id="rId4"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86.png"/><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88.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87.png"/><Relationship Id="rId5" Type="http://schemas.openxmlformats.org/officeDocument/2006/relationships/image" Target="../media/image44.png"/><Relationship Id="rId4"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tags" Target="../tags/tag49.xml"/><Relationship Id="rId7" Type="http://schemas.openxmlformats.org/officeDocument/2006/relationships/notesSlide" Target="../notesSlides/notesSlide39.xml"/><Relationship Id="rId12" Type="http://schemas.openxmlformats.org/officeDocument/2006/relationships/image" Target="../media/image94.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7.xml"/><Relationship Id="rId11" Type="http://schemas.openxmlformats.org/officeDocument/2006/relationships/image" Target="../media/image57.png"/><Relationship Id="rId5" Type="http://schemas.openxmlformats.org/officeDocument/2006/relationships/tags" Target="../tags/tag51.xml"/><Relationship Id="rId10" Type="http://schemas.openxmlformats.org/officeDocument/2006/relationships/image" Target="../media/image93.png"/><Relationship Id="rId4" Type="http://schemas.openxmlformats.org/officeDocument/2006/relationships/tags" Target="../tags/tag50.xml"/><Relationship Id="rId9"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99.jpeg"/><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06.e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notesSlide" Target="../notesSlides/notesSlide49.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notesSlide" Target="../notesSlides/notesSlide50.xml"/></Relationships>
</file>

<file path=ppt/slides/_rels/slide86.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slideLayout" Target="../slideLayouts/slideLayout15.xml"/><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tags" Target="../tags/tag58.xml"/><Relationship Id="rId21" Type="http://schemas.openxmlformats.org/officeDocument/2006/relationships/image" Target="../media/image117.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tags" Target="../tags/tag57.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120.png"/><Relationship Id="rId5" Type="http://schemas.openxmlformats.org/officeDocument/2006/relationships/tags" Target="../tags/tag60.xml"/><Relationship Id="rId15" Type="http://schemas.openxmlformats.org/officeDocument/2006/relationships/image" Target="../media/image111.png"/><Relationship Id="rId23" Type="http://schemas.openxmlformats.org/officeDocument/2006/relationships/image" Target="../media/image119.png"/><Relationship Id="rId10" Type="http://schemas.openxmlformats.org/officeDocument/2006/relationships/tags" Target="../tags/tag65.xml"/><Relationship Id="rId19" Type="http://schemas.openxmlformats.org/officeDocument/2006/relationships/image" Target="../media/image115.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notesSlide" Target="../notesSlides/notesSlide51.xml"/><Relationship Id="rId22" Type="http://schemas.openxmlformats.org/officeDocument/2006/relationships/image" Target="../media/image118.png"/></Relationships>
</file>

<file path=ppt/slides/_rels/slide87.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tags" Target="../tags/tag69.xml"/><Relationship Id="rId16" Type="http://schemas.openxmlformats.org/officeDocument/2006/relationships/image" Target="../media/image128.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123.png"/><Relationship Id="rId5" Type="http://schemas.openxmlformats.org/officeDocument/2006/relationships/tags" Target="../tags/tag72.xml"/><Relationship Id="rId15" Type="http://schemas.openxmlformats.org/officeDocument/2006/relationships/image" Target="../media/image127.png"/><Relationship Id="rId10" Type="http://schemas.openxmlformats.org/officeDocument/2006/relationships/notesSlide" Target="../notesSlides/notesSlide52.xml"/><Relationship Id="rId4" Type="http://schemas.openxmlformats.org/officeDocument/2006/relationships/tags" Target="../tags/tag71.xml"/><Relationship Id="rId9" Type="http://schemas.openxmlformats.org/officeDocument/2006/relationships/slideLayout" Target="../slideLayouts/slideLayout15.xml"/><Relationship Id="rId14" Type="http://schemas.openxmlformats.org/officeDocument/2006/relationships/image" Target="../media/image126.png"/></Relationships>
</file>

<file path=ppt/slides/_rels/slide8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78.xml"/><Relationship Id="rId7" Type="http://schemas.openxmlformats.org/officeDocument/2006/relationships/image" Target="../media/image13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53.xml"/><Relationship Id="rId5" Type="http://schemas.openxmlformats.org/officeDocument/2006/relationships/slideLayout" Target="../slideLayouts/slideLayout19.xml"/><Relationship Id="rId10" Type="http://schemas.openxmlformats.org/officeDocument/2006/relationships/image" Target="../media/image133.png"/><Relationship Id="rId4" Type="http://schemas.openxmlformats.org/officeDocument/2006/relationships/tags" Target="../tags/tag79.xml"/><Relationship Id="rId9" Type="http://schemas.openxmlformats.org/officeDocument/2006/relationships/image" Target="../media/image113.png"/></Relationships>
</file>

<file path=ppt/slides/_rels/slide8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82.xml"/><Relationship Id="rId7" Type="http://schemas.openxmlformats.org/officeDocument/2006/relationships/image" Target="../media/image134.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80.png"/><Relationship Id="rId5" Type="http://schemas.openxmlformats.org/officeDocument/2006/relationships/notesSlide" Target="../notesSlides/notesSlide54.xml"/><Relationship Id="rId4" Type="http://schemas.openxmlformats.org/officeDocument/2006/relationships/slideLayout" Target="../slideLayouts/slideLayout15.xml"/><Relationship Id="rId9" Type="http://schemas.openxmlformats.org/officeDocument/2006/relationships/image" Target="../media/image13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notesSlide" Target="../notesSlides/notesSlide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9.xml"/><Relationship Id="rId1" Type="http://schemas.openxmlformats.org/officeDocument/2006/relationships/tags" Target="../tags/tag85.xml"/><Relationship Id="rId5" Type="http://schemas.openxmlformats.org/officeDocument/2006/relationships/image" Target="../media/image140.wmf"/><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9.xml"/><Relationship Id="rId1" Type="http://schemas.openxmlformats.org/officeDocument/2006/relationships/tags" Target="../tags/tag86.xml"/><Relationship Id="rId6" Type="http://schemas.openxmlformats.org/officeDocument/2006/relationships/image" Target="../media/image190.png"/><Relationship Id="rId5" Type="http://schemas.openxmlformats.org/officeDocument/2006/relationships/image" Target="../media/image142.emf"/><Relationship Id="rId4" Type="http://schemas.openxmlformats.org/officeDocument/2006/relationships/image" Target="../media/image14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143.wmf"/><Relationship Id="rId4" Type="http://schemas.openxmlformats.org/officeDocument/2006/relationships/oleObject" Target="file:///C:\Users\mw24\Documents\Final%20Designs\FiltrationModel.xmcd\Selection%20459%202011%20887%202392"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5.xml"/><Relationship Id="rId1" Type="http://schemas.openxmlformats.org/officeDocument/2006/relationships/tags" Target="../tags/tag8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88.xml"/><Relationship Id="rId1" Type="http://schemas.openxmlformats.org/officeDocument/2006/relationships/vmlDrawing" Target="../drawings/vmlDrawing5.vml"/><Relationship Id="rId6" Type="http://schemas.openxmlformats.org/officeDocument/2006/relationships/image" Target="../media/image146.png"/><Relationship Id="rId5" Type="http://schemas.openxmlformats.org/officeDocument/2006/relationships/image" Target="../media/image145.wmf"/><Relationship Id="rId4" Type="http://schemas.openxmlformats.org/officeDocument/2006/relationships/oleObject" Target="file:///C:\Users\mw24\Google%20Drive\4540\Homework%2016\DC%20Filtration%20solution.xmcd\Selection%2075%206851%20509%207176" TargetMode="External"/></Relationships>
</file>

<file path=ppt/slides/_rels/slide9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tags" Target="../tags/tag90.xml"/><Relationship Id="rId7" Type="http://schemas.openxmlformats.org/officeDocument/2006/relationships/image" Target="../media/image148.png"/><Relationship Id="rId2" Type="http://schemas.openxmlformats.org/officeDocument/2006/relationships/tags" Target="../tags/tag89.xml"/><Relationship Id="rId1" Type="http://schemas.openxmlformats.org/officeDocument/2006/relationships/vmlDrawing" Target="../drawings/vmlDrawing6.vml"/><Relationship Id="rId6" Type="http://schemas.openxmlformats.org/officeDocument/2006/relationships/image" Target="../media/image147.wmf"/><Relationship Id="rId5" Type="http://schemas.openxmlformats.org/officeDocument/2006/relationships/oleObject" Target="file:///C:\Users\mw24\Google%20Drive\4540\Homework%2016\DC%20Filtration%20solution.xmcd\Selection%2043%207403%20480%207750" TargetMode="External"/><Relationship Id="rId4"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a:t>
            </a:r>
            <a:r>
              <a:rPr lang="en-US" dirty="0" smtClean="0"/>
              <a:t>Filtration is a land and capital intensive option</a:t>
            </a:r>
            <a:endParaRPr lang="en-US" dirty="0"/>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a:t>Higher coagulant dose results in bigger flocs and fewer small flocs</a:t>
            </a:r>
          </a:p>
          <a:p>
            <a:pPr lvl="1"/>
            <a:r>
              <a:rPr lang="en-US" sz="2400" dirty="0"/>
              <a:t>Thus failure must be from big flocs</a:t>
            </a:r>
          </a:p>
          <a:p>
            <a:pPr lvl="1"/>
            <a:r>
              <a:rPr lang="en-US" sz="2400" dirty="0"/>
              <a:t>Big flocs can’t deposit in partially formed restrictions</a:t>
            </a:r>
          </a:p>
          <a:p>
            <a:r>
              <a:rPr lang="en-US" sz="2800" dirty="0"/>
              <a:t>Why is head loss accumulation faster with more coagulant?</a:t>
            </a:r>
          </a:p>
          <a:p>
            <a:pPr lvl="1"/>
            <a:r>
              <a:rPr lang="en-US" sz="2400" dirty="0"/>
              <a:t>More coagulant = bigger flocs and bigger flocs are less dense/occupy more volume</a:t>
            </a:r>
          </a:p>
        </p:txBody>
      </p:sp>
      <p:pic>
        <p:nvPicPr>
          <p:cNvPr id="1265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Flocs on their way to the filter</a:t>
            </a:r>
          </a:p>
        </p:txBody>
      </p:sp>
      <p:sp>
        <p:nvSpPr>
          <p:cNvPr id="3" name="Content Placeholder 2"/>
          <p:cNvSpPr>
            <a:spLocks noGrp="1"/>
          </p:cNvSpPr>
          <p:nvPr>
            <p:ph idx="1"/>
          </p:nvPr>
        </p:nvSpPr>
        <p:spPr/>
        <p:txBody>
          <a:bodyPr/>
          <a:lstStyle/>
          <a:p>
            <a:r>
              <a:rPr lang="en-US" dirty="0"/>
              <a:t>We use weirs and free fall to ensure that the flow is divided equally between filters and is not affected by the head loss of the filter</a:t>
            </a:r>
          </a:p>
          <a:p>
            <a:r>
              <a:rPr lang="en-US" dirty="0"/>
              <a:t>The elevation drop into the entrance box is approximately 0.4 m.</a:t>
            </a:r>
          </a:p>
          <a:p>
            <a:r>
              <a:rPr lang="en-US" dirty="0"/>
              <a:t>Velocity is 2.8 m/s</a:t>
            </a:r>
          </a:p>
          <a:p>
            <a:r>
              <a:rPr lang="en-US" dirty="0"/>
              <a:t>If we assume a 1 cm thick jet of water then the energy dissipation rate is 140 W/kg</a:t>
            </a:r>
          </a:p>
          <a:p>
            <a:r>
              <a:rPr lang="en-US" dirty="0"/>
              <a:t>The max diameter of a floc is thus 14 </a:t>
            </a:r>
            <a:r>
              <a:rPr lang="en-US" dirty="0">
                <a:latin typeface="Symbol" pitchFamily="18" charset="2"/>
              </a:rPr>
              <a:t>m</a:t>
            </a:r>
            <a:r>
              <a:rPr lang="en-US" dirty="0"/>
              <a:t>m</a:t>
            </a: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removal efficiency increases rapidly with floc size</a:t>
            </a:r>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a:t>Perhaps filter performance is largely controlled by the size distribution of influent flocs. We need particle size distribution entering and exiting the filter</a:t>
            </a:r>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a:t>Individual clay particles would be hard to capture</a:t>
            </a:r>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59979"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a:t>20 cm bed of 0.5 mm sand</a:t>
            </a: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Filtration of mixed particle sizes</a:t>
            </a:r>
          </a:p>
        </p:txBody>
      </p:sp>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a:t>Filtration model</a:t>
            </a:r>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a:t>Definition of </a:t>
            </a:r>
            <a:r>
              <a:rPr lang="en-US" sz="1800" b="0" dirty="0" err="1"/>
              <a:t>pC</a:t>
            </a:r>
            <a:r>
              <a:rPr lang="en-US" sz="1800" b="0" dirty="0"/>
              <a:t>* where </a:t>
            </a:r>
            <a:r>
              <a:rPr lang="en-US" sz="1800" b="0" dirty="0" err="1"/>
              <a:t>i</a:t>
            </a:r>
            <a:r>
              <a:rPr lang="en-US" sz="1800" b="0" dirty="0"/>
              <a:t> represents the bins containing different size fractions</a:t>
            </a:r>
          </a:p>
        </p:txBody>
      </p:sp>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767" name="Mathcad" r:id="rId7" imgW="4514760" imgH="3400560" progId="Mathcad">
                  <p:link updateAutomatic="1"/>
                </p:oleObj>
              </mc:Choice>
              <mc:Fallback>
                <p:oleObj name="Mathcad" r:id="rId7" imgW="4514760" imgH="3400560" progId="Mathcad">
                  <p:link updateAutomatic="1"/>
                  <p:pic>
                    <p:nvPicPr>
                      <p:cNvPr id="0" name=""/>
                      <p:cNvPicPr/>
                      <p:nvPr/>
                    </p:nvPicPr>
                    <p:blipFill>
                      <a:blip r:embed="rId8"/>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a:t>Mixtures produce nonlinear relationship between </a:t>
            </a:r>
            <a:r>
              <a:rPr lang="en-US" sz="1800" b="0" dirty="0" err="1"/>
              <a:t>pC</a:t>
            </a:r>
            <a:r>
              <a:rPr lang="en-US" sz="1800" b="0" dirty="0"/>
              <a:t>* and filter bed depth</a:t>
            </a:r>
          </a:p>
        </p:txBody>
      </p:sp>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a:t>Effluent concentration of each size class</a:t>
            </a:r>
          </a:p>
        </p:txBody>
      </p:sp>
      <p:pic>
        <p:nvPicPr>
          <p:cNvPr id="13" name="Picture 12">
            <a:extLst>
              <a:ext uri="{FF2B5EF4-FFF2-40B4-BE49-F238E27FC236}">
                <a16:creationId xmlns:a16="http://schemas.microsoft.com/office/drawing/2014/main" id="{BFC6BB1E-991A-4155-8197-41F4F47F09F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1090" y="1660385"/>
            <a:ext cx="1796571" cy="252952"/>
          </a:xfrm>
          <a:prstGeom prst="rect">
            <a:avLst/>
          </a:prstGeom>
        </p:spPr>
      </p:pic>
      <p:pic>
        <p:nvPicPr>
          <p:cNvPr id="17" name="Picture 16">
            <a:extLst>
              <a:ext uri="{FF2B5EF4-FFF2-40B4-BE49-F238E27FC236}">
                <a16:creationId xmlns:a16="http://schemas.microsoft.com/office/drawing/2014/main" id="{EB0618F4-756F-427A-A6B5-B4C192F1B03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1090" y="2243160"/>
            <a:ext cx="1895619" cy="304762"/>
          </a:xfrm>
          <a:prstGeom prst="rect">
            <a:avLst/>
          </a:prstGeom>
        </p:spPr>
      </p:pic>
      <p:pic>
        <p:nvPicPr>
          <p:cNvPr id="19" name="Picture 18">
            <a:extLst>
              <a:ext uri="{FF2B5EF4-FFF2-40B4-BE49-F238E27FC236}">
                <a16:creationId xmlns:a16="http://schemas.microsoft.com/office/drawing/2014/main" id="{091FA0D5-9495-47E8-BD1F-F8AECCAA7E2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3588" y="2940477"/>
            <a:ext cx="2386286" cy="303238"/>
          </a:xfrm>
          <a:prstGeom prst="rect">
            <a:avLst/>
          </a:prstGeom>
        </p:spPr>
      </p:pic>
      <p:pic>
        <p:nvPicPr>
          <p:cNvPr id="21" name="Picture 20">
            <a:extLst>
              <a:ext uri="{FF2B5EF4-FFF2-40B4-BE49-F238E27FC236}">
                <a16:creationId xmlns:a16="http://schemas.microsoft.com/office/drawing/2014/main" id="{AB0E3CF2-F112-403F-A509-8BB77E7CE02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7427" y="3638552"/>
            <a:ext cx="3507799" cy="1657211"/>
          </a:xfrm>
          <a:prstGeom prst="rect">
            <a:avLst/>
          </a:prstGeom>
        </p:spPr>
      </p:pic>
    </p:spTree>
    <p:extLst>
      <p:ext uri="{BB962C8B-B14F-4D97-AF65-F5344CB8AC3E}">
        <p14:creationId xmlns:p14="http://schemas.microsoft.com/office/powerpoint/2010/main" val="163995697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Interception </a:t>
            </a:r>
          </a:p>
        </p:txBody>
      </p:sp>
      <p:sp>
        <p:nvSpPr>
          <p:cNvPr id="3" name="Content Placeholder 2"/>
          <p:cNvSpPr>
            <a:spLocks noGrp="1"/>
          </p:cNvSpPr>
          <p:nvPr>
            <p:ph idx="1"/>
          </p:nvPr>
        </p:nvSpPr>
        <p:spPr>
          <a:xfrm>
            <a:off x="457200" y="1600200"/>
            <a:ext cx="6134432" cy="4525963"/>
          </a:xfrm>
        </p:spPr>
        <p:txBody>
          <a:bodyPr/>
          <a:lstStyle/>
          <a:p>
            <a:r>
              <a:rPr lang="en-US" dirty="0"/>
              <a:t>D</a:t>
            </a:r>
            <a:r>
              <a:rPr lang="en-US" baseline="-25000" dirty="0"/>
              <a:t>E</a:t>
            </a:r>
            <a:r>
              <a:rPr lang="en-US" dirty="0"/>
              <a:t> Expanded diameter </a:t>
            </a:r>
            <a:br>
              <a:rPr lang="en-US" dirty="0"/>
            </a:br>
            <a:r>
              <a:rPr lang="en-US" dirty="0"/>
              <a:t>(big pore)</a:t>
            </a:r>
          </a:p>
          <a:p>
            <a:r>
              <a:rPr lang="en-US" dirty="0"/>
              <a:t>D</a:t>
            </a:r>
            <a:r>
              <a:rPr lang="en-US" baseline="-25000" dirty="0"/>
              <a:t>C</a:t>
            </a:r>
            <a:r>
              <a:rPr lang="en-US" dirty="0"/>
              <a:t> Contracted diameter</a:t>
            </a:r>
          </a:p>
          <a:p>
            <a:r>
              <a:rPr lang="en-US" dirty="0"/>
              <a:t>D</a:t>
            </a:r>
            <a:r>
              <a:rPr lang="en-US" baseline="-25000" dirty="0"/>
              <a:t>P</a:t>
            </a:r>
            <a:r>
              <a:rPr lang="en-US" dirty="0"/>
              <a:t> Particle diameter</a:t>
            </a:r>
          </a:p>
          <a:p>
            <a:r>
              <a:rPr lang="en-US" dirty="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a:latin typeface="+mn-lt"/>
              </a:rPr>
              <a:t>D</a:t>
            </a:r>
            <a:r>
              <a:rPr lang="en-US" b="0" baseline="-25000" dirty="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pic>
        <p:nvPicPr>
          <p:cNvPr id="13" name="Picture 12">
            <a:extLst>
              <a:ext uri="{FF2B5EF4-FFF2-40B4-BE49-F238E27FC236}">
                <a16:creationId xmlns:a16="http://schemas.microsoft.com/office/drawing/2014/main" id="{E3A93E46-0722-4FB1-8011-C247B7B9B2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20929" y="5851617"/>
            <a:ext cx="2604190" cy="693333"/>
          </a:xfrm>
          <a:prstGeom prst="rect">
            <a:avLst/>
          </a:prstGeom>
        </p:spPr>
      </p:pic>
      <p:pic>
        <p:nvPicPr>
          <p:cNvPr id="17" name="Picture 16">
            <a:extLst>
              <a:ext uri="{FF2B5EF4-FFF2-40B4-BE49-F238E27FC236}">
                <a16:creationId xmlns:a16="http://schemas.microsoft.com/office/drawing/2014/main" id="{CEFA836F-D577-40B6-8E10-D428F357239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48977" y="5998497"/>
            <a:ext cx="2560000" cy="664381"/>
          </a:xfrm>
          <a:prstGeom prst="rect">
            <a:avLst/>
          </a:prstGeom>
        </p:spPr>
      </p:pic>
      <p:pic>
        <p:nvPicPr>
          <p:cNvPr id="23" name="Picture 22">
            <a:extLst>
              <a:ext uri="{FF2B5EF4-FFF2-40B4-BE49-F238E27FC236}">
                <a16:creationId xmlns:a16="http://schemas.microsoft.com/office/drawing/2014/main" id="{8E81520A-1742-4B85-8F14-3A0F781599E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398659" y="2309232"/>
            <a:ext cx="3594666" cy="662857"/>
          </a:xfrm>
          <a:prstGeom prst="rect">
            <a:avLst/>
          </a:prstGeom>
        </p:spPr>
      </p:pic>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improve Rapid Sand Filter Performance</a:t>
            </a:r>
          </a:p>
        </p:txBody>
      </p:sp>
      <p:sp>
        <p:nvSpPr>
          <p:cNvPr id="3" name="Content Placeholder 2"/>
          <p:cNvSpPr>
            <a:spLocks noGrp="1"/>
          </p:cNvSpPr>
          <p:nvPr>
            <p:ph idx="1"/>
          </p:nvPr>
        </p:nvSpPr>
        <p:spPr/>
        <p:txBody>
          <a:bodyPr/>
          <a:lstStyle/>
          <a:p>
            <a:r>
              <a:rPr lang="en-US" dirty="0"/>
              <a:t>Increase attachment efficiency</a:t>
            </a:r>
          </a:p>
          <a:p>
            <a:r>
              <a:rPr lang="en-US" dirty="0"/>
              <a:t>Flocculate particles to make them larger</a:t>
            </a:r>
          </a:p>
          <a:p>
            <a:r>
              <a:rPr lang="en-US" dirty="0"/>
              <a:t>Add coagulant to the filter influent to make the filter media and previously captured particles stickier (50 </a:t>
            </a:r>
            <a:r>
              <a:rPr lang="en-US" dirty="0">
                <a:latin typeface="Symbol" pitchFamily="18" charset="2"/>
              </a:rPr>
              <a:t>m</a:t>
            </a:r>
            <a:r>
              <a:rPr lang="en-US" dirty="0"/>
              <a:t>g/L of Al has been shown to be effective at Cornell Water Treatment Plant)</a:t>
            </a:r>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a:t>Po-</a:t>
            </a:r>
            <a:r>
              <a:rPr lang="en-US" b="0" dirty="0" err="1"/>
              <a:t>Hsun</a:t>
            </a:r>
            <a:r>
              <a:rPr lang="en-US" b="0" dirty="0"/>
              <a:t> Lin 2011</a:t>
            </a: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may be a significant mechanism inside a filter</a:t>
            </a:r>
          </a:p>
        </p:txBody>
      </p:sp>
      <p:sp>
        <p:nvSpPr>
          <p:cNvPr id="3" name="Content Placeholder 2"/>
          <p:cNvSpPr>
            <a:spLocks noGrp="1"/>
          </p:cNvSpPr>
          <p:nvPr>
            <p:ph idx="1"/>
          </p:nvPr>
        </p:nvSpPr>
        <p:spPr>
          <a:xfrm>
            <a:off x="457200" y="1600200"/>
            <a:ext cx="6118529" cy="4525963"/>
          </a:xfrm>
        </p:spPr>
        <p:txBody>
          <a:bodyPr/>
          <a:lstStyle/>
          <a:p>
            <a:r>
              <a:rPr lang="en-US" dirty="0"/>
              <a:t>The equations are simplified major losses in a clean filter bed</a:t>
            </a:r>
          </a:p>
          <a:p>
            <a:r>
              <a:rPr lang="en-US" dirty="0"/>
              <a:t>Flocculation increases as head loss increases (another reason for this)</a:t>
            </a:r>
          </a:p>
        </p:txBody>
      </p:sp>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69CC1C25-D61A-48F1-9779-626BC281392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5633" y="1904066"/>
            <a:ext cx="1322667" cy="3670857"/>
          </a:xfrm>
          <a:prstGeom prst="rect">
            <a:avLst/>
          </a:prstGeom>
        </p:spPr>
      </p:pic>
      <p:pic>
        <p:nvPicPr>
          <p:cNvPr id="16" name="Picture 15">
            <a:extLst>
              <a:ext uri="{FF2B5EF4-FFF2-40B4-BE49-F238E27FC236}">
                <a16:creationId xmlns:a16="http://schemas.microsoft.com/office/drawing/2014/main" id="{965DD518-666D-4C47-BC09-80C86AAA960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95457" y="6126164"/>
            <a:ext cx="1089036" cy="244156"/>
          </a:xfrm>
          <a:prstGeom prst="rect">
            <a:avLst/>
          </a:prstGeom>
        </p:spPr>
      </p:pic>
    </p:spTree>
    <p:extLst>
      <p:ext uri="{BB962C8B-B14F-4D97-AF65-F5344CB8AC3E}">
        <p14:creationId xmlns:p14="http://schemas.microsoft.com/office/powerpoint/2010/main" val="397123454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7EA61-68F1-4291-B9DE-E3DD9C97103C}"/>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89523"/>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14" name="Picture 13">
            <a:extLst>
              <a:ext uri="{FF2B5EF4-FFF2-40B4-BE49-F238E27FC236}">
                <a16:creationId xmlns:a16="http://schemas.microsoft.com/office/drawing/2014/main" id="{AD9704DF-AFDB-405D-902D-E0AD59C0CDBF}"/>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6190"/>
          </a:xfrm>
          <a:prstGeom prst="rect">
            <a:avLst/>
          </a:prstGeom>
        </p:spPr>
      </p:pic>
      <p:pic>
        <p:nvPicPr>
          <p:cNvPr id="16" name="Picture 15">
            <a:extLst>
              <a:ext uri="{FF2B5EF4-FFF2-40B4-BE49-F238E27FC236}">
                <a16:creationId xmlns:a16="http://schemas.microsoft.com/office/drawing/2014/main" id="{32E584E8-C368-4936-A9DF-62928507748E}"/>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26" name="Picture 25">
            <a:extLst>
              <a:ext uri="{FF2B5EF4-FFF2-40B4-BE49-F238E27FC236}">
                <a16:creationId xmlns:a16="http://schemas.microsoft.com/office/drawing/2014/main" id="{5D424C9C-2143-46F9-856C-8E2C5DCA094A}"/>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28" name="Picture 27">
            <a:extLst>
              <a:ext uri="{FF2B5EF4-FFF2-40B4-BE49-F238E27FC236}">
                <a16:creationId xmlns:a16="http://schemas.microsoft.com/office/drawing/2014/main" id="{E7E28356-1EBD-46DE-9B1E-166EE0569306}"/>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7" cy="588190"/>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3" name="Picture 32">
            <a:extLst>
              <a:ext uri="{FF2B5EF4-FFF2-40B4-BE49-F238E27FC236}">
                <a16:creationId xmlns:a16="http://schemas.microsoft.com/office/drawing/2014/main" id="{22AB8F60-5011-49E0-8135-B081EFE8FFB6}"/>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9810"/>
          </a:xfrm>
          <a:prstGeom prst="rect">
            <a:avLst/>
          </a:prstGeom>
        </p:spPr>
      </p:pic>
      <p:pic>
        <p:nvPicPr>
          <p:cNvPr id="35" name="Picture 34">
            <a:extLst>
              <a:ext uri="{FF2B5EF4-FFF2-40B4-BE49-F238E27FC236}">
                <a16:creationId xmlns:a16="http://schemas.microsoft.com/office/drawing/2014/main" id="{63449575-FC33-42AB-AE98-FA8C99A6DBD8}"/>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4857"/>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14" name="Picture 13">
            <a:extLst>
              <a:ext uri="{FF2B5EF4-FFF2-40B4-BE49-F238E27FC236}">
                <a16:creationId xmlns:a16="http://schemas.microsoft.com/office/drawing/2014/main" id="{0822B02A-9EB5-4225-977B-FFECECF2460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7" cy="588190"/>
          </a:xfrm>
          <a:prstGeom prst="rect">
            <a:avLst/>
          </a:prstGeom>
        </p:spPr>
      </p:pic>
      <p:pic>
        <p:nvPicPr>
          <p:cNvPr id="3" name="Picture 2">
            <a:extLst>
              <a:ext uri="{FF2B5EF4-FFF2-40B4-BE49-F238E27FC236}">
                <a16:creationId xmlns:a16="http://schemas.microsoft.com/office/drawing/2014/main" id="{18A66F5C-78EC-4091-9108-D9F55F4DFEB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4014" y="4302123"/>
            <a:ext cx="5446095" cy="588190"/>
          </a:xfrm>
          <a:prstGeom prst="rect">
            <a:avLst/>
          </a:prstGeom>
        </p:spPr>
      </p:pic>
      <p:pic>
        <p:nvPicPr>
          <p:cNvPr id="6" name="Picture 5">
            <a:extLst>
              <a:ext uri="{FF2B5EF4-FFF2-40B4-BE49-F238E27FC236}">
                <a16:creationId xmlns:a16="http://schemas.microsoft.com/office/drawing/2014/main" id="{3BDE39DE-238F-4B1D-A338-CBC6696CA20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1597" y="5813655"/>
            <a:ext cx="3163428" cy="595809"/>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t>
            </a:r>
            <a:r>
              <a:rPr lang="en-US" sz="2400" b="0" dirty="0" smtClean="0"/>
              <a:t>any </a:t>
            </a:r>
            <a:r>
              <a:rPr lang="en-US" sz="2400" b="0" dirty="0"/>
              <a:t>facility for comparison</a:t>
            </a:r>
          </a:p>
        </p:txBody>
      </p:sp>
      <p:pic>
        <p:nvPicPr>
          <p:cNvPr id="5" name="Picture 4">
            <a:extLst>
              <a:ext uri="{FF2B5EF4-FFF2-40B4-BE49-F238E27FC236}">
                <a16:creationId xmlns:a16="http://schemas.microsoft.com/office/drawing/2014/main" id="{9D4EF7F8-4EB2-488B-BB2D-0C82998E69E5}"/>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35047" cy="597333"/>
          </a:xfrm>
          <a:prstGeom prst="rect">
            <a:avLst/>
          </a:prstGeom>
        </p:spPr>
      </p:pic>
      <p:pic>
        <p:nvPicPr>
          <p:cNvPr id="7" name="Picture 6">
            <a:extLst>
              <a:ext uri="{FF2B5EF4-FFF2-40B4-BE49-F238E27FC236}">
                <a16:creationId xmlns:a16="http://schemas.microsoft.com/office/drawing/2014/main" id="{0775C3FC-387C-4D2D-8FBB-CFFACEFC0A1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82857" cy="597333"/>
          </a:xfrm>
          <a:prstGeom prst="rect">
            <a:avLst/>
          </a:prstGeom>
        </p:spPr>
      </p:pic>
      <p:pic>
        <p:nvPicPr>
          <p:cNvPr id="9" name="Picture 8">
            <a:extLst>
              <a:ext uri="{FF2B5EF4-FFF2-40B4-BE49-F238E27FC236}">
                <a16:creationId xmlns:a16="http://schemas.microsoft.com/office/drawing/2014/main" id="{5C07B674-A441-48B5-9C5C-C021D4BB0E9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2"/>
            <a:ext cx="1711238" cy="562286"/>
          </a:xfrm>
          <a:prstGeom prst="rect">
            <a:avLst/>
          </a:prstGeom>
        </p:spPr>
      </p:pic>
      <p:pic>
        <p:nvPicPr>
          <p:cNvPr id="14" name="Picture 13">
            <a:extLst>
              <a:ext uri="{FF2B5EF4-FFF2-40B4-BE49-F238E27FC236}">
                <a16:creationId xmlns:a16="http://schemas.microsoft.com/office/drawing/2014/main" id="{03EC31AA-DCF0-4D06-ADBE-A327C4B6BB2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84190" cy="667429"/>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smtClean="0"/>
              <a:t>Always check the velocity of unit processes to see if they are going to be cost effective</a:t>
            </a:r>
            <a:endParaRPr lang="en-US" b="0" dirty="0"/>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smtClean="0"/>
                <a:t>This term dominates</a:t>
              </a:r>
              <a:endParaRPr lang="en-US" sz="2400" b="0" dirty="0"/>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cxnSp>
        <p:nvCxnSpPr>
          <p:cNvPr id="18" name="Straight Arrow Connector 17"/>
          <p:cNvCxnSpPr>
            <a:stCxn id="13" idx="1"/>
            <a:endCxn id="9" idx="3"/>
          </p:cNvCxnSpPr>
          <p:nvPr/>
        </p:nvCxnSpPr>
        <p:spPr bwMode="auto">
          <a:xfrm flipH="1" flipV="1">
            <a:off x="1946478" y="4979055"/>
            <a:ext cx="2671832" cy="7639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a:t>
            </a:r>
            <a:r>
              <a:rPr lang="en-US" sz="1600" b="0" dirty="0" smtClean="0"/>
              <a:t>L/s = 0.18 mm/s </a:t>
            </a:r>
            <a:r>
              <a:rPr lang="en-US" sz="1600" b="0" dirty="0"/>
              <a:t>(includes chemical room, bathroom, </a:t>
            </a:r>
            <a:r>
              <a:rPr lang="en-US" sz="1600" b="0" dirty="0" smtClean="0"/>
              <a:t>office)</a:t>
            </a:r>
            <a:endParaRPr lang="en-US" sz="1600" b="0" dirty="0"/>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 of 20 matters!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pic>
        <p:nvPicPr>
          <p:cNvPr id="49" name="Picture 2" descr="Sage or Guide">
            <a:hlinkClick r:id="rId6" action="ppaction://hlinkpres?slideindex=14&amp;slidetitle=porewatervelocity"/>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8417" y="230310"/>
            <a:ext cx="346983" cy="859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4"/>
            <a:ext cx="1539854" cy="7161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FDA0131-A4C9-4492-B028-E5B62EE1B45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1"/>
            <a:ext cx="2389024" cy="716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56E4272-DDC6-406C-9505-E10439BCFC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39" y="4218581"/>
            <a:ext cx="7198476" cy="574476"/>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0" name="Picture 29">
            <a:extLst>
              <a:ext uri="{FF2B5EF4-FFF2-40B4-BE49-F238E27FC236}">
                <a16:creationId xmlns:a16="http://schemas.microsoft.com/office/drawing/2014/main" id="{3E6FC799-9A58-4105-947F-1BB2F481834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4"/>
            <a:ext cx="3270095" cy="557714"/>
          </a:xfrm>
          <a:prstGeom prst="rect">
            <a:avLst/>
          </a:prstGeom>
        </p:spPr>
      </p:pic>
      <p:pic>
        <p:nvPicPr>
          <p:cNvPr id="32" name="Picture 31">
            <a:extLst>
              <a:ext uri="{FF2B5EF4-FFF2-40B4-BE49-F238E27FC236}">
                <a16:creationId xmlns:a16="http://schemas.microsoft.com/office/drawing/2014/main" id="{A54567C0-AE36-4130-9017-3DCA0CDEF74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699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a:t>
            </a:r>
            <a:r>
              <a:rPr lang="en-US" sz="2800" dirty="0" smtClean="0"/>
              <a:t>(slow sand &amp; membrane </a:t>
            </a:r>
            <a:r>
              <a:rPr lang="en-US" sz="2800" dirty="0"/>
              <a:t>filters)</a:t>
            </a:r>
          </a:p>
          <a:p>
            <a:pPr lvl="1"/>
            <a:r>
              <a:rPr lang="en-US" sz="2400" dirty="0"/>
              <a:t>Particles to be removed are larger than the pore size</a:t>
            </a:r>
          </a:p>
          <a:p>
            <a:pPr lvl="1"/>
            <a:r>
              <a:rPr lang="en-US" sz="2400" dirty="0"/>
              <a:t>Clog rapidly and large piezometric head </a:t>
            </a:r>
            <a:r>
              <a:rPr lang="en-US" sz="2400" dirty="0" smtClean="0"/>
              <a:t>required</a:t>
            </a:r>
          </a:p>
          <a:p>
            <a:pPr lvl="1"/>
            <a:r>
              <a:rPr lang="en-US" sz="2400" dirty="0" smtClean="0"/>
              <a:t>Head loss increases faster and faster as pores clog</a:t>
            </a:r>
            <a:endParaRPr lang="en-US" sz="2400" dirty="0"/>
          </a:p>
          <a:p>
            <a:r>
              <a:rPr lang="en-US" sz="2800" dirty="0"/>
              <a:t>Depth filtration </a:t>
            </a:r>
            <a:r>
              <a:rPr lang="en-US" sz="2800" dirty="0" smtClean="0"/>
              <a:t>(rapid sand and stacked rapid)</a:t>
            </a:r>
            <a:endParaRPr lang="en-US" sz="2800" dirty="0"/>
          </a:p>
          <a:p>
            <a:pPr lvl="1"/>
            <a:r>
              <a:rPr lang="en-US" sz="2400" dirty="0"/>
              <a:t>Particles to be removed </a:t>
            </a:r>
            <a:r>
              <a:rPr lang="en-US" sz="2400" dirty="0" smtClean="0"/>
              <a:t>are much </a:t>
            </a:r>
            <a:r>
              <a:rPr lang="en-US" sz="2400" dirty="0"/>
              <a:t>smaller than </a:t>
            </a:r>
            <a:br>
              <a:rPr lang="en-US" sz="2400" dirty="0"/>
            </a:br>
            <a:r>
              <a:rPr lang="en-US" sz="2400" dirty="0"/>
              <a:t>the pore size</a:t>
            </a:r>
          </a:p>
          <a:p>
            <a:pPr lvl="1"/>
            <a:r>
              <a:rPr lang="en-US" sz="2400" dirty="0"/>
              <a:t>Require </a:t>
            </a:r>
            <a:r>
              <a:rPr lang="en-US" sz="2400" dirty="0" smtClean="0"/>
              <a:t>that particles collide with and attach to the media</a:t>
            </a:r>
            <a:endParaRPr lang="en-US" sz="2400" dirty="0"/>
          </a:p>
          <a:p>
            <a:pPr lvl="1"/>
            <a:r>
              <a:rPr lang="en-US" sz="2400" dirty="0"/>
              <a:t>Can handle more solids before developing excessive head loss</a:t>
            </a:r>
          </a:p>
          <a:p>
            <a:pPr lvl="1"/>
            <a:r>
              <a:rPr lang="en-US" sz="2400" dirty="0" smtClean="0"/>
              <a:t>Head loss increases at a constant rate</a:t>
            </a:r>
            <a:endParaRPr lang="en-US" sz="2400" dirty="0"/>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25" name="Picture 24">
            <a:extLst>
              <a:ext uri="{FF2B5EF4-FFF2-40B4-BE49-F238E27FC236}">
                <a16:creationId xmlns:a16="http://schemas.microsoft.com/office/drawing/2014/main" id="{862F4409-25DC-4D2F-B895-A502406DCD0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13" name="Picture 12">
            <a:extLst>
              <a:ext uri="{FF2B5EF4-FFF2-40B4-BE49-F238E27FC236}">
                <a16:creationId xmlns:a16="http://schemas.microsoft.com/office/drawing/2014/main" id="{9CE9C600-C6C6-4B96-A469-19182AC057C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1" cy="670476"/>
          </a:xfrm>
          <a:prstGeom prst="rect">
            <a:avLst/>
          </a:prstGeom>
        </p:spPr>
      </p:pic>
      <p:pic>
        <p:nvPicPr>
          <p:cNvPr id="27" name="Picture 26">
            <a:extLst>
              <a:ext uri="{FF2B5EF4-FFF2-40B4-BE49-F238E27FC236}">
                <a16:creationId xmlns:a16="http://schemas.microsoft.com/office/drawing/2014/main" id="{7725B5C4-D18D-42A2-BCD3-E37C4C30320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809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433D447D-9096-4867-9ABC-1FE762A92C9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2"/>
            <a:ext cx="8700938" cy="229956"/>
          </a:xfrm>
          <a:prstGeom prst="rect">
            <a:avLst/>
          </a:prstGeom>
        </p:spPr>
      </p:pic>
      <p:pic>
        <p:nvPicPr>
          <p:cNvPr id="17" name="Picture 16">
            <a:extLst>
              <a:ext uri="{FF2B5EF4-FFF2-40B4-BE49-F238E27FC236}">
                <a16:creationId xmlns:a16="http://schemas.microsoft.com/office/drawing/2014/main" id="{B96F8522-CB3B-464E-8FB6-40F233DD7E5F}"/>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40"/>
            <a:ext cx="5017551" cy="203975"/>
          </a:xfrm>
          <a:prstGeom prst="rect">
            <a:avLst/>
          </a:prstGeom>
        </p:spPr>
      </p:pic>
      <p:pic>
        <p:nvPicPr>
          <p:cNvPr id="19" name="Picture 18">
            <a:extLst>
              <a:ext uri="{FF2B5EF4-FFF2-40B4-BE49-F238E27FC236}">
                <a16:creationId xmlns:a16="http://schemas.microsoft.com/office/drawing/2014/main" id="{828FC188-6FED-4D60-AD1B-67D56E98F112}"/>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1" name="Picture 20">
            <a:extLst>
              <a:ext uri="{FF2B5EF4-FFF2-40B4-BE49-F238E27FC236}">
                <a16:creationId xmlns:a16="http://schemas.microsoft.com/office/drawing/2014/main" id="{14C9EFCD-6A09-4575-9BB0-EF8B575E6769}"/>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19"/>
            <a:ext cx="527930" cy="195805"/>
          </a:xfrm>
          <a:prstGeom prst="rect">
            <a:avLst/>
          </a:prstGeom>
          <a:solidFill>
            <a:schemeClr val="bg1"/>
          </a:solidFill>
        </p:spPr>
      </p:pic>
      <p:pic>
        <p:nvPicPr>
          <p:cNvPr id="28" name="Picture 27">
            <a:extLst>
              <a:ext uri="{FF2B5EF4-FFF2-40B4-BE49-F238E27FC236}">
                <a16:creationId xmlns:a16="http://schemas.microsoft.com/office/drawing/2014/main" id="{83CDAF56-BC9C-4227-9FFB-F9E48966BB15}"/>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2" y="4823098"/>
            <a:ext cx="375499" cy="190848"/>
          </a:xfrm>
          <a:prstGeom prst="rect">
            <a:avLst/>
          </a:prstGeom>
          <a:solidFill>
            <a:schemeClr val="bg1"/>
          </a:solidFill>
        </p:spPr>
      </p:pic>
      <p:pic>
        <p:nvPicPr>
          <p:cNvPr id="30" name="Picture 29">
            <a:extLst>
              <a:ext uri="{FF2B5EF4-FFF2-40B4-BE49-F238E27FC236}">
                <a16:creationId xmlns:a16="http://schemas.microsoft.com/office/drawing/2014/main" id="{4943A6C9-80B4-4018-ABD0-9179D2574798}"/>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6"/>
            <a:ext cx="1047186" cy="171020"/>
          </a:xfrm>
          <a:prstGeom prst="rect">
            <a:avLst/>
          </a:prstGeom>
          <a:solidFill>
            <a:schemeClr val="bg1"/>
          </a:solidFill>
        </p:spPr>
      </p:pic>
      <p:pic>
        <p:nvPicPr>
          <p:cNvPr id="34" name="Picture 33">
            <a:extLst>
              <a:ext uri="{FF2B5EF4-FFF2-40B4-BE49-F238E27FC236}">
                <a16:creationId xmlns:a16="http://schemas.microsoft.com/office/drawing/2014/main" id="{9A17FCC5-7B7A-4724-B73E-1E377E730611}"/>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2259"/>
          </a:xfrm>
          <a:prstGeom prst="rect">
            <a:avLst/>
          </a:prstGeom>
          <a:solidFill>
            <a:schemeClr val="bg1"/>
          </a:solidFill>
        </p:spPr>
      </p:pic>
      <p:pic>
        <p:nvPicPr>
          <p:cNvPr id="49" name="Picture 48">
            <a:extLst>
              <a:ext uri="{FF2B5EF4-FFF2-40B4-BE49-F238E27FC236}">
                <a16:creationId xmlns:a16="http://schemas.microsoft.com/office/drawing/2014/main" id="{E1D7F27B-968E-48D1-920A-A2DA67ABE168}"/>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0225"/>
          </a:xfrm>
          <a:prstGeom prst="rect">
            <a:avLst/>
          </a:prstGeom>
        </p:spPr>
      </p:pic>
      <p:pic>
        <p:nvPicPr>
          <p:cNvPr id="51" name="Picture 50">
            <a:extLst>
              <a:ext uri="{FF2B5EF4-FFF2-40B4-BE49-F238E27FC236}">
                <a16:creationId xmlns:a16="http://schemas.microsoft.com/office/drawing/2014/main" id="{B3E90A4E-8998-44F8-8CC1-31F6CA30E8A2}"/>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4"/>
            <a:ext cx="4035047"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C65D6D-690B-4C51-A54B-2D0E6D84336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3238"/>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a:t>
            </a:r>
            <a:r>
              <a:rPr lang="en-US" b="0" dirty="0" smtClean="0"/>
              <a:t>Loss </a:t>
            </a:r>
            <a:r>
              <a:rPr lang="en-US" sz="1600" b="0" dirty="0" smtClean="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6FBE4670-41BE-457D-B8A0-AB1B7735D32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1" cy="670476"/>
          </a:xfrm>
          <a:prstGeom prst="rect">
            <a:avLst/>
          </a:prstGeom>
        </p:spPr>
      </p:pic>
      <p:pic>
        <p:nvPicPr>
          <p:cNvPr id="7" name="Picture 6">
            <a:extLst>
              <a:ext uri="{FF2B5EF4-FFF2-40B4-BE49-F238E27FC236}">
                <a16:creationId xmlns:a16="http://schemas.microsoft.com/office/drawing/2014/main" id="{61C3084E-8BAF-4D1D-A357-6E131967369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8"/>
            <a:ext cx="4390095" cy="608000"/>
          </a:xfrm>
          <a:prstGeom prst="rect">
            <a:avLst/>
          </a:prstGeom>
        </p:spPr>
      </p:pic>
      <p:pic>
        <p:nvPicPr>
          <p:cNvPr id="9" name="Picture 8">
            <a:extLst>
              <a:ext uri="{FF2B5EF4-FFF2-40B4-BE49-F238E27FC236}">
                <a16:creationId xmlns:a16="http://schemas.microsoft.com/office/drawing/2014/main" id="{FEE48162-6D89-4174-9647-3FAEAA85B24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8"/>
            <a:ext cx="7442285" cy="67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25"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8869C2A5-4F96-4EA9-9570-0FC84C75EAC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6"/>
            <a:ext cx="4842666" cy="623238"/>
          </a:xfrm>
          <a:prstGeom prst="rect">
            <a:avLst/>
          </a:prstGeom>
        </p:spPr>
      </p:pic>
      <p:pic>
        <p:nvPicPr>
          <p:cNvPr id="21" name="Picture 20">
            <a:extLst>
              <a:ext uri="{FF2B5EF4-FFF2-40B4-BE49-F238E27FC236}">
                <a16:creationId xmlns:a16="http://schemas.microsoft.com/office/drawing/2014/main" id="{BF140D00-B8F6-42FE-BB95-868BBEEAC7E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10"/>
            <a:ext cx="3270095" cy="557714"/>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6" name="Picture 5">
            <a:extLst>
              <a:ext uri="{FF2B5EF4-FFF2-40B4-BE49-F238E27FC236}">
                <a16:creationId xmlns:a16="http://schemas.microsoft.com/office/drawing/2014/main" id="{60A36F88-9737-4205-AA86-81D82EE4D5B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3238"/>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identify a need, then invent</a:t>
            </a:r>
            <a:endParaRPr lang="en-US" dirty="0"/>
          </a:p>
        </p:txBody>
      </p:sp>
      <p:sp>
        <p:nvSpPr>
          <p:cNvPr id="3" name="Content Placeholder 2"/>
          <p:cNvSpPr>
            <a:spLocks noGrp="1"/>
          </p:cNvSpPr>
          <p:nvPr>
            <p:ph idx="1"/>
          </p:nvPr>
        </p:nvSpPr>
        <p:spPr/>
        <p:txBody>
          <a:bodyPr/>
          <a:lstStyle/>
          <a:p>
            <a:r>
              <a:rPr lang="en-US" dirty="0" smtClean="0"/>
              <a:t>Slow sand – capital and labor intensive</a:t>
            </a:r>
          </a:p>
          <a:p>
            <a:r>
              <a:rPr lang="en-US" dirty="0" smtClean="0"/>
              <a:t>Rapid sand – require pumps for backwash or require 6 filters working together</a:t>
            </a:r>
          </a:p>
          <a:p>
            <a:endParaRPr lang="en-US" dirty="0"/>
          </a:p>
          <a:p>
            <a:r>
              <a:rPr lang="en-US" dirty="0" smtClean="0"/>
              <a:t>Neither of these are good options for small communities</a:t>
            </a:r>
          </a:p>
          <a:p>
            <a:r>
              <a:rPr lang="en-US" dirty="0" smtClean="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a:t>
            </a:r>
            <a:r>
              <a:rPr lang="en-US" dirty="0" smtClean="0"/>
              <a:t>Filter Set:</a:t>
            </a:r>
            <a:r>
              <a:rPr lang="en-US" dirty="0"/>
              <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6" name="Picture 55">
            <a:extLst>
              <a:ext uri="{FF2B5EF4-FFF2-40B4-BE49-F238E27FC236}">
                <a16:creationId xmlns:a16="http://schemas.microsoft.com/office/drawing/2014/main" id="{A2E31F42-CC81-47D5-A625-A90B3FA3820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8" name="Picture 57">
            <a:extLst>
              <a:ext uri="{FF2B5EF4-FFF2-40B4-BE49-F238E27FC236}">
                <a16:creationId xmlns:a16="http://schemas.microsoft.com/office/drawing/2014/main" id="{3CAFBCEB-3A27-4E36-BC98-F025BDEB0C95}"/>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6"/>
            <a:ext cx="1191224" cy="130254"/>
          </a:xfrm>
          <a:prstGeom prst="rect">
            <a:avLst/>
          </a:prstGeom>
          <a:solidFill>
            <a:schemeClr val="bg1"/>
          </a:solidFill>
        </p:spPr>
      </p:pic>
      <p:pic>
        <p:nvPicPr>
          <p:cNvPr id="60" name="Picture 59">
            <a:extLst>
              <a:ext uri="{FF2B5EF4-FFF2-40B4-BE49-F238E27FC236}">
                <a16:creationId xmlns:a16="http://schemas.microsoft.com/office/drawing/2014/main" id="{A05390A0-E046-4EDB-A3DE-E9349518988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4506"/>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Sand </a:t>
            </a:r>
            <a:r>
              <a:rPr lang="en-US" dirty="0"/>
              <a:t>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Would increase AguaClara plant size by 50%! </a:t>
            </a:r>
            <a:r>
              <a:rPr lang="en-US" sz="2000" dirty="0" err="1" smtClean="0"/>
              <a:t>Vnet</a:t>
            </a:r>
            <a:r>
              <a:rPr lang="en-US" sz="2000" dirty="0" smtClean="0"/>
              <a:t> for entire plant is 0.18 mm/s</a:t>
            </a:r>
            <a:endParaRPr lang="en-US" sz="2000" dirty="0"/>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5" name="Picture 4">
            <a:extLst>
              <a:ext uri="{FF2B5EF4-FFF2-40B4-BE49-F238E27FC236}">
                <a16:creationId xmlns:a16="http://schemas.microsoft.com/office/drawing/2014/main" id="{4F574977-B463-4C0A-8605-06F88CEC1FD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4822"/>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smtClean="0"/>
                <a:t>Filter performance depends on pretreatment</a:t>
              </a:r>
              <a:endParaRPr lang="en-US" sz="2400" b="0" u="sng" dirty="0"/>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3" name="Picture 32">
            <a:extLst>
              <a:ext uri="{FF2B5EF4-FFF2-40B4-BE49-F238E27FC236}">
                <a16:creationId xmlns:a16="http://schemas.microsoft.com/office/drawing/2014/main" id="{A0CE86A9-B44E-4CD5-A0DE-71F1076BD4E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485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8" name="Picture 7">
            <a:extLst>
              <a:ext uri="{FF2B5EF4-FFF2-40B4-BE49-F238E27FC236}">
                <a16:creationId xmlns:a16="http://schemas.microsoft.com/office/drawing/2014/main" id="{2A196D89-F3CC-465B-88A1-C3B85148B5D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8"/>
            <a:ext cx="2339047" cy="556190"/>
          </a:xfrm>
          <a:prstGeom prst="rect">
            <a:avLst/>
          </a:prstGeom>
        </p:spPr>
      </p:pic>
      <p:pic>
        <p:nvPicPr>
          <p:cNvPr id="11" name="Picture 10">
            <a:extLst>
              <a:ext uri="{FF2B5EF4-FFF2-40B4-BE49-F238E27FC236}">
                <a16:creationId xmlns:a16="http://schemas.microsoft.com/office/drawing/2014/main" id="{5F2114DF-CC07-487B-A53D-E00451509E2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7"/>
            <a:ext cx="2520381" cy="554667"/>
          </a:xfrm>
          <a:prstGeom prst="rect">
            <a:avLst/>
          </a:prstGeom>
        </p:spPr>
      </p:pic>
      <p:pic>
        <p:nvPicPr>
          <p:cNvPr id="20" name="Picture 19">
            <a:extLst>
              <a:ext uri="{FF2B5EF4-FFF2-40B4-BE49-F238E27FC236}">
                <a16:creationId xmlns:a16="http://schemas.microsoft.com/office/drawing/2014/main" id="{B335ACBE-066F-41E7-A3D6-7BC82C75BE77}"/>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8286"/>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4404" name="Picture 4" descr="http://designbeta.cee.cornell.edu/Designs/SRSF/6030/20Lps/SRSF_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219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smtClean="0"/>
              <a:t>Floc/Floc blanket/Plate settlers do the hard work</a:t>
            </a:r>
            <a:endParaRPr lang="en-US" dirty="0"/>
          </a:p>
        </p:txBody>
      </p:sp>
      <p:sp>
        <p:nvSpPr>
          <p:cNvPr id="3" name="Content Placeholder 2"/>
          <p:cNvSpPr>
            <a:spLocks noGrp="1"/>
          </p:cNvSpPr>
          <p:nvPr>
            <p:ph idx="1"/>
          </p:nvPr>
        </p:nvSpPr>
        <p:spPr/>
        <p:txBody>
          <a:bodyPr/>
          <a:lstStyle/>
          <a:p>
            <a:r>
              <a:rPr lang="en-US" sz="2800" dirty="0"/>
              <a:t>The amount of water wasted from each unit process is determined by the </a:t>
            </a:r>
            <a:r>
              <a:rPr lang="en-US" sz="2800" dirty="0" smtClean="0"/>
              <a:t>solids </a:t>
            </a:r>
            <a:r>
              <a:rPr lang="en-US" sz="2800" dirty="0"/>
              <a:t>concentration of wasted </a:t>
            </a:r>
            <a:r>
              <a:rPr lang="en-US" sz="2800" dirty="0" smtClean="0"/>
              <a:t>water.</a:t>
            </a:r>
            <a:endParaRPr lang="en-US" sz="2800" dirty="0"/>
          </a:p>
          <a:p>
            <a:r>
              <a:rPr lang="en-US" sz="2800" dirty="0"/>
              <a:t>The goal is to </a:t>
            </a:r>
            <a:r>
              <a:rPr lang="en-US" sz="2800" dirty="0" smtClean="0"/>
              <a:t>minimize volume of wasted water: therefore maximize solids concentration of waste</a:t>
            </a:r>
            <a:endParaRPr lang="en-US" sz="2800" dirty="0"/>
          </a:p>
          <a:p>
            <a:r>
              <a:rPr lang="en-US" sz="2800" dirty="0"/>
              <a:t>Backwash water is </a:t>
            </a:r>
            <a:r>
              <a:rPr lang="en-US" sz="2800" dirty="0" smtClean="0"/>
              <a:t>less concentrated than floc hopper waste</a:t>
            </a:r>
          </a:p>
          <a:p>
            <a:pPr lvl="1"/>
            <a:r>
              <a:rPr lang="en-US" sz="2400" dirty="0" smtClean="0"/>
              <a:t>Goal is to minimize solids entering filter!</a:t>
            </a:r>
            <a:endParaRPr lang="en-US" sz="2400" dirty="0"/>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2" name="Group 191"/>
          <p:cNvGrpSpPr/>
          <p:nvPr/>
        </p:nvGrpSpPr>
        <p:grpSpPr>
          <a:xfrm>
            <a:off x="1132784" y="163773"/>
            <a:ext cx="7409087" cy="6612339"/>
            <a:chOff x="1132784" y="163773"/>
            <a:chExt cx="7409087" cy="6612339"/>
          </a:xfrm>
        </p:grpSpPr>
        <p:sp>
          <p:nvSpPr>
            <p:cNvPr id="164" name="Rectangle 169"/>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p:cNvSpPr>
              <a:spLocks noChangeArrowheads="1"/>
            </p:cNvSpPr>
            <p:nvPr/>
          </p:nvSpPr>
          <p:spPr bwMode="auto">
            <a:xfrm flipH="1">
              <a:off x="5264098"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p:cNvSpPr>
              <a:spLocks noChangeArrowheads="1"/>
            </p:cNvSpPr>
            <p:nvPr/>
          </p:nvSpPr>
          <p:spPr bwMode="auto">
            <a:xfrm flipH="1">
              <a:off x="4246511"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p:cNvSpPr>
              <a:spLocks noChangeArrowheads="1"/>
            </p:cNvSpPr>
            <p:nvPr/>
          </p:nvSpPr>
          <p:spPr bwMode="auto">
            <a:xfrm flipH="1">
              <a:off x="4027435"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p:cNvSpPr/>
            <p:nvPr/>
          </p:nvSpPr>
          <p:spPr bwMode="auto">
            <a:xfrm>
              <a:off x="3982986"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p:cNvSpPr/>
            <p:nvPr/>
          </p:nvSpPr>
          <p:spPr bwMode="auto">
            <a:xfrm>
              <a:off x="4208411"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p:cNvCxnSpPr>
              <a:cxnSpLocks noChangeShapeType="1"/>
            </p:cNvCxnSpPr>
            <p:nvPr/>
          </p:nvCxnSpPr>
          <p:spPr bwMode="auto">
            <a:xfrm>
              <a:off x="5487936"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7436"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p:cNvSpPr/>
            <p:nvPr/>
          </p:nvSpPr>
          <p:spPr bwMode="auto">
            <a:xfrm>
              <a:off x="4254449"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81461"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p:cNvSpPr>
              <a:spLocks noChangeArrowheads="1"/>
            </p:cNvSpPr>
            <p:nvPr/>
          </p:nvSpPr>
          <p:spPr bwMode="auto">
            <a:xfrm flipH="1">
              <a:off x="4473522"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p:cNvSpPr/>
            <p:nvPr/>
          </p:nvSpPr>
          <p:spPr bwMode="auto">
            <a:xfrm>
              <a:off x="4437011"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p:cNvSpPr>
              <a:spLocks noChangeArrowheads="1"/>
            </p:cNvSpPr>
            <p:nvPr/>
          </p:nvSpPr>
          <p:spPr bwMode="auto">
            <a:xfrm flipH="1">
              <a:off x="5043436"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p:cNvSpPr>
              <a:spLocks noChangeArrowheads="1"/>
            </p:cNvSpPr>
            <p:nvPr/>
          </p:nvSpPr>
          <p:spPr bwMode="auto">
            <a:xfrm flipH="1">
              <a:off x="4792610"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p:cNvSpPr/>
            <p:nvPr/>
          </p:nvSpPr>
          <p:spPr bwMode="auto">
            <a:xfrm>
              <a:off x="4757686"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p:cNvSpPr/>
            <p:nvPr/>
          </p:nvSpPr>
          <p:spPr bwMode="auto">
            <a:xfrm>
              <a:off x="4995811"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p:cNvSpPr/>
            <p:nvPr/>
          </p:nvSpPr>
          <p:spPr bwMode="auto">
            <a:xfrm>
              <a:off x="5232349"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37700"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59950"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84752"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4463"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53700"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5950"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8"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8106040"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solidFill>
                  <a:srgbClr val="000000"/>
                </a:solidFill>
              </a:endParaRPr>
            </a:p>
          </p:txBody>
        </p:sp>
        <p:sp>
          <p:nvSpPr>
            <p:cNvPr id="68" name="Down Arrow 67"/>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6" name="Line 71"/>
            <p:cNvSpPr>
              <a:spLocks noChangeShapeType="1"/>
            </p:cNvSpPr>
            <p:nvPr/>
          </p:nvSpPr>
          <p:spPr bwMode="auto">
            <a:xfrm>
              <a:off x="8313271" y="3802594"/>
              <a:ext cx="228600" cy="3048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176" name="Group 175"/>
            <p:cNvGrpSpPr/>
            <p:nvPr/>
          </p:nvGrpSpPr>
          <p:grpSpPr>
            <a:xfrm>
              <a:off x="75018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p:cNvSpPr>
              <a:spLocks/>
            </p:cNvSpPr>
            <p:nvPr/>
          </p:nvSpPr>
          <p:spPr bwMode="auto">
            <a:xfrm>
              <a:off x="6640302"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00B0F0"/>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28" name="Group 329"/>
            <p:cNvGrpSpPr>
              <a:grpSpLocks/>
            </p:cNvGrpSpPr>
            <p:nvPr/>
          </p:nvGrpSpPr>
          <p:grpSpPr bwMode="auto">
            <a:xfrm rot="10800000">
              <a:off x="7399286"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23" name="Rectangle 122"/>
            <p:cNvSpPr/>
            <p:nvPr/>
          </p:nvSpPr>
          <p:spPr bwMode="auto">
            <a:xfrm>
              <a:off x="6860964" y="1047502"/>
              <a:ext cx="538322" cy="93663"/>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125" name="Rectangle 124"/>
            <p:cNvSpPr/>
            <p:nvPr/>
          </p:nvSpPr>
          <p:spPr bwMode="auto">
            <a:xfrm>
              <a:off x="6650461"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21182"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7543937"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gr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421661" y="39319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423935"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8" name="Straight Connector 127"/>
            <p:cNvCxnSpPr/>
            <p:nvPr/>
          </p:nvCxnSpPr>
          <p:spPr bwMode="auto">
            <a:xfrm flipH="1">
              <a:off x="1505823" y="1369327"/>
              <a:ext cx="2286000" cy="1"/>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378424"/>
              <a:ext cx="846161" cy="2197289"/>
              <a:chOff x="1378424" y="1378424"/>
              <a:chExt cx="846161" cy="2197289"/>
            </a:xfrm>
          </p:grpSpPr>
          <p:cxnSp>
            <p:nvCxnSpPr>
              <p:cNvPr id="137" name="Straight Arrow Connector 13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132784" y="3589363"/>
              <a:ext cx="2656496" cy="369332"/>
            </a:xfrm>
            <a:prstGeom prst="rect">
              <a:avLst/>
            </a:prstGeom>
            <a:noFill/>
          </p:spPr>
          <p:txBody>
            <a:bodyPr wrap="none" rtlCol="0">
              <a:spAutoFit/>
            </a:bodyPr>
            <a:lstStyle/>
            <a:p>
              <a:r>
                <a:rPr lang="en-US" sz="1800" b="0" dirty="0"/>
                <a:t>10 cm </a:t>
              </a:r>
              <a:r>
                <a:rPr lang="en-US" sz="1800" b="0" i="1" dirty="0"/>
                <a:t>+ Pipe OD + </a:t>
              </a:r>
              <a:r>
                <a:rPr lang="en-US" sz="1800" b="0" dirty="0"/>
                <a:t>10 cm</a:t>
              </a:r>
            </a:p>
          </p:txBody>
        </p:sp>
        <p:sp>
          <p:nvSpPr>
            <p:cNvPr id="141" name="TextBox 140"/>
            <p:cNvSpPr txBox="1"/>
            <p:nvPr/>
          </p:nvSpPr>
          <p:spPr>
            <a:xfrm>
              <a:off x="1583160" y="900754"/>
              <a:ext cx="755335" cy="369332"/>
            </a:xfrm>
            <a:prstGeom prst="rect">
              <a:avLst/>
            </a:prstGeom>
            <a:noFill/>
          </p:spPr>
          <p:txBody>
            <a:bodyPr wrap="none" rtlCol="0">
              <a:spAutoFit/>
            </a:bodyPr>
            <a:lstStyle/>
            <a:p>
              <a:r>
                <a:rPr lang="en-US" sz="1800" b="0" dirty="0"/>
                <a:t>20 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214651" cy="1077218"/>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702382"/>
              <a:ext cx="177418" cy="184724"/>
            </a:xfrm>
            <a:prstGeom prst="straightConnector1">
              <a:avLst/>
            </a:prstGeom>
            <a:noFill/>
            <a:ln w="12700" cap="flat" cmpd="sng" algn="ctr">
              <a:solidFill>
                <a:schemeClr val="bg2"/>
              </a:solidFill>
              <a:prstDash val="solid"/>
              <a:round/>
              <a:headEnd type="none" w="lg" len="med"/>
              <a:tailEnd type="arrow"/>
            </a:ln>
            <a:effectLst/>
          </p:spPr>
        </p:cxnSp>
        <p:cxnSp>
          <p:nvCxnSpPr>
            <p:cNvPr id="132" name="Straight Arrow Connector 131"/>
            <p:cNvCxnSpPr/>
            <p:nvPr/>
          </p:nvCxnSpPr>
          <p:spPr bwMode="auto">
            <a:xfrm flipH="1" flipV="1">
              <a:off x="2033516" y="1337481"/>
              <a:ext cx="177421" cy="34119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943" y="398059"/>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026" y="1164607"/>
              <a:ext cx="896204" cy="369332"/>
            </a:xfrm>
            <a:prstGeom prst="rect">
              <a:avLst/>
            </a:prstGeom>
            <a:noFill/>
          </p:spPr>
          <p:txBody>
            <a:bodyPr wrap="square" rtlCol="0">
              <a:spAutoFit/>
            </a:bodyPr>
            <a:lstStyle/>
            <a:p>
              <a:r>
                <a:rPr lang="en-US" sz="1800" b="0" dirty="0"/>
                <a:t>Outlet</a:t>
              </a:r>
            </a:p>
          </p:txBody>
        </p:sp>
        <p:grpSp>
          <p:nvGrpSpPr>
            <p:cNvPr id="191" name="Group 190"/>
            <p:cNvGrpSpPr/>
            <p:nvPr/>
          </p:nvGrpSpPr>
          <p:grpSpPr>
            <a:xfrm flipH="1">
              <a:off x="3432202" y="6491310"/>
              <a:ext cx="572192" cy="284802"/>
              <a:chOff x="11347905" y="4666978"/>
              <a:chExt cx="572192" cy="284802"/>
            </a:xfrm>
          </p:grpSpPr>
          <p:grpSp>
            <p:nvGrpSpPr>
              <p:cNvPr id="183" name="Group 99"/>
              <p:cNvGrpSpPr/>
              <p:nvPr/>
            </p:nvGrpSpPr>
            <p:grpSpPr>
              <a:xfrm rot="5400000">
                <a:off x="11404199" y="4610684"/>
                <a:ext cx="223645" cy="336234"/>
                <a:chOff x="6280150" y="1319213"/>
                <a:chExt cx="255588" cy="376238"/>
              </a:xfrm>
            </p:grpSpPr>
            <p:sp>
              <p:nvSpPr>
                <p:cNvPr id="18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9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grpSp>
            <p:nvGrpSpPr>
              <p:cNvPr id="185" name="Group 106"/>
              <p:cNvGrpSpPr/>
              <p:nvPr/>
            </p:nvGrpSpPr>
            <p:grpSpPr>
              <a:xfrm rot="16200000">
                <a:off x="11662128" y="4693811"/>
                <a:ext cx="246063" cy="269875"/>
                <a:chOff x="6346031" y="891382"/>
                <a:chExt cx="246063" cy="269875"/>
              </a:xfrm>
            </p:grpSpPr>
            <p:sp>
              <p:nvSpPr>
                <p:cNvPr id="18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8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8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sp>
          <p:nvSpPr>
            <p:cNvPr id="103" name="Line 70"/>
            <p:cNvSpPr>
              <a:spLocks noChangeShapeType="1"/>
            </p:cNvSpPr>
            <p:nvPr/>
          </p:nvSpPr>
          <p:spPr bwMode="auto">
            <a:xfrm flipH="1" flipV="1">
              <a:off x="6683351" y="2955629"/>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sp>
        <p:nvSpPr>
          <p:cNvPr id="138" name="Rounded Rectangle 137"/>
          <p:cNvSpPr/>
          <p:nvPr/>
        </p:nvSpPr>
        <p:spPr bwMode="auto">
          <a:xfrm>
            <a:off x="873457" y="4012442"/>
            <a:ext cx="2429301" cy="423080"/>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3" name="Picture 32">
            <a:extLst>
              <a:ext uri="{FF2B5EF4-FFF2-40B4-BE49-F238E27FC236}">
                <a16:creationId xmlns:a16="http://schemas.microsoft.com/office/drawing/2014/main" id="{6B6ED2A1-5E55-4BB7-805B-42AFAF19083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41135" y="533785"/>
            <a:ext cx="1139809" cy="246857"/>
          </a:xfrm>
          <a:prstGeom prst="rect">
            <a:avLst/>
          </a:prstGeom>
        </p:spPr>
      </p:pic>
      <p:pic>
        <p:nvPicPr>
          <p:cNvPr id="35" name="Picture 34">
            <a:extLst>
              <a:ext uri="{FF2B5EF4-FFF2-40B4-BE49-F238E27FC236}">
                <a16:creationId xmlns:a16="http://schemas.microsoft.com/office/drawing/2014/main" id="{08349E5B-5D84-47AE-ADDF-AEBF44D4D9A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077003" y="1768077"/>
            <a:ext cx="1520762" cy="246857"/>
          </a:xfrm>
          <a:prstGeom prst="rect">
            <a:avLst/>
          </a:prstGeom>
        </p:spPr>
      </p:pic>
      <p:pic>
        <p:nvPicPr>
          <p:cNvPr id="37" name="Picture 36">
            <a:extLst>
              <a:ext uri="{FF2B5EF4-FFF2-40B4-BE49-F238E27FC236}">
                <a16:creationId xmlns:a16="http://schemas.microsoft.com/office/drawing/2014/main" id="{169F6F9B-AB78-4144-A2FD-89EFE3590D0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321244" y="2327493"/>
            <a:ext cx="899048" cy="211810"/>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r>
              <a:rPr lang="en-US" dirty="0"/>
              <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1900238"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2425664"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Polar coagulant</a:t>
            </a: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 </a:t>
            </a:r>
            <a:r>
              <a:rPr lang="en-US" dirty="0" err="1"/>
              <a:t>Matías</a:t>
            </a:r>
            <a:r>
              <a:rPr lang="en-US" dirty="0"/>
              <a:t> Performance</a:t>
            </a:r>
          </a:p>
        </p:txBody>
      </p:sp>
      <p:sp>
        <p:nvSpPr>
          <p:cNvPr id="3" name="AutoShape 2"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7EAAAJJCAYAAAB8lbCZAAAgAElEQVR4XuydB3hURffGX5JASEJooXdC76JSRERR8APkQ/wUKSJdkC5IB+m9o0ixYOMvWEFQFEURpYoCiqB0CL2FFEgl8H/OhLvZLJu9N9nd7N7lnefxEXannPnN7GXfPWfO5Lh9+/ZtsJAACZAACZAACZAACZAACZAACZCACQjkoIg1wSrRRBIgARIgARIgARIgARIgARIgAUWAIpYbgQ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gARIgARIgARIgARIgARIgARIwDQEKGJNs1Q0lARIgARIgARIgARIgARIgARIgCKWe4AESIAESIAESIAESIAESIAESMA0BChiTbNUNJQESIAESIAESIAESIAESIAESIAilnuABEiABEiABEiABEiABEiABEjANAQoYk2zVDSUBEiABEiABEiABEiABEiABEiAIpZ7wGcJ3Lx5E59//jkWLlyIXbt2oUqVKujbty969eqFkJAQt8/70KFDaN++Pf7880811sqVK/HCCy9Yxv3hhx/w5JNPWv6+detWPPzww4bsiomJwZo1a5AvXz60bdtWtZkyZQrGjx+PyZMn47XXXjPUT1YraWM5ap+Z+djrR+Mn733yySdq/eyV//u//0Pnzp3Rp08fLFiwAEFBQYbqRUREqPWx7l/2zI4dO9R/AwcOzLCvrHJjOxIgARIgARIgARIgAecJUMQ6z5A9eCmB1atXo3fv3oiNjU1n4ZgxYzBp0iQEBAS41XJbETtkyBDMnDkTuXLlwu3btzFt2rR0YjMzok8TkdbCmCLWeRG7bds2NG7cWFcQu3XjsHMSIAESIAESIAESIAGHBChiuUF8kkB0dLTyuIon9v3331eeui1btqBHjx4IDg7GZ599hho1arh17rYi9rHHHoN4DUuUKAFr+zQjnBWxbp2Mg8414fef//xHzS8sLMwlphj1xBodzIjHliLWKE3WIwESIAESIAESIAHPEaCI9Rx7juxGAlevXlWhuxs3bsSGDRvQsmVL5ZHt378/PvroI3z//fdo3ry5siAyMhLz589X4b6nTp1C3bp10a1bN7z00ksqnFQTPyKK//vf/+L111/Hjz/+iGeeeUaF79533312Z6KJsFu3bqFkyZIQgSTjNmzYENp7lSpVwrlz57B9+3ZoIjY+Ph5vv/02lixZoupJGO3zzz+PV155RdkjHt3ly5dbxqxTp44Kt/3000/vCifWm5t0sm/fPkyfPh3fffed6rNFixYQb3VG87KdbEYiNiMRausx1vh26NABxYoVw8cff6w8oTJn+fFByogRI9QPEhJC/cQTT6iQ6Yceegg5cuSwrI91OHFiYqJ6XULJz549i5dffhmFChXC0KFDLV5W23Di33//3TKeNsfBgwdj0aJFGDRoEGbPno3AwED11l9//YXnnnsOFSpUUPtJ+mYhARIgARIgARIgARLIHgIUsdnDmaNkM4GkpCSMGjVKnZEsWLAgRIx06dIFZcuWVcJHKyIYRSAtXrz4Lgu1UF1NZNmbQrNmzfDhhx+iePHid71tLeJk7FdffRXLli1TImrdunV4+umnlXgWoS3/iYgVgSuviU22RcSfiDD5z4iINTK3kydPKuEmQtS6yNlcmX+5cuV0V85VItZ6IGHQqlWrdGeKrd+XdZR1ETttPay5c+dWPzSI6LdXNLFrRMS+8cYb+OKLLyAsV61ahfLly6suhb8I43nz5qkfFaz3lC4wViABEiABEiABEiABEnCKAEWsU/jY2JsJiIjs2bNnOoHWsWNHjB49GrVq1VKmax41EY8ifMTTOW7cOMydO9eSIEkTSSKc3nzzTeWp1EKTRSyvX78eDzzwgEMRK2dwJ0yYoETqnDlzMGPGDBXmvGLFCuUt1ESsiCTxIIsokvdLlSqlPLKSZMja02jkTKyRuWkCtF27dkpg58yZU4nkd955565EVBmttatErPD94IMPFCPhKh5qLTGWnB8WsXj9+nWMHTtWeaq1M8YSGm6d2CkqKkr9YLFp0yYlNrt27YqLFy8qb+pXX32VoSdWPN624cRyflnWTniLmP3f//5n8ejv3LlTeYdr167tzR8D2kYCJEACJEACJEACPkeAItbnlpQTsiYgYcXiQXvrrbewf/9+9Za1F0/+LkmWROT89ttvKqRWwo8lrFjL8msdTiyhpXKm1jpcOaOzrNaeWBGFIpKPHTumwlO17MEiYMVLrIlYLTvxtWvXsHv3bvz888/48ssvVVhxZkWskbkdOHAAImD/+ecfFabbunVrPPLII0rki4AzUlwlYl988UX1I0FoaKgaVuMnmaQlxFjWTcovv/yCRx99FE899ZQK5ZX1shaxBw8eVGHfcuZZ2hUuXFi1s/XY2stObO9MrBY63r17dxVSLHZJKLGslXjwsyPTtZF1YB0SIAESIAESIAESuFcIUMTeKyt9j89TuzpFRMjXX39t8eJJgiUJOxaPqG2xFbHWIjKzIlbOrIoYlbOmImBF1Mq5Wwl5Fa+hJmLlHKpkMBaha5tVObMi9vLly7pzEwEv3kk526uJfOFQr149JbrFK6pXXCViba/I0USsnJO1Thhl+7r88GAtYvfs2aMyDNsmmrIVqEZFrPygIB598QzLDyJr165V3mrNM6vHh++TAAmQAAmQAAmQAAm4lgBFrGt5sjcvIaB568RjJoJR7lOVsnnzZjz++OMWr6Z46iRhk9zXKudQRUTKOUgJIXW1iBXRZH0vrFwBJGdqtQRU4tFNSEhQCaPCw8OVsBRvn4g0EbyZFbHvvvuu7ty05ZLkUxcuXIAkN5KzsBKia+sZzWhpMyNiRTQLWz2+MlZGiaH0PLFHjhxRnlJJpqVlg5b+suqJFZvlbLWcaRZhL+OLoLX2DnvJtqcZJEACJEACJEACJHBPEKCIvSeW+d6bpIQDd+rUSXkXJeRT/iyeTTlPuXTpUosndtasWUosDhs2DFOnTk13dtLVIlYSDokdkolYshLLeUoRWtYiVku0JGd3JbRWimazPREriYXkrKecoZUMwzIXzW7t3KyjuWlCV4S8eKlF7IunWpJO2f4AkFkRe/ToUUjG4cOHD+O9995D27ZtIV5SOd+7a9cuhz8SWIvYP//8U50nHj58uDorq/EQj7a8Lj8GuPpMrPyQIOdu8+bNq84J//HHHypEOSUlRSV5Eg+6jO3v73/vfbg4YxIgARIgARIgARLwMAGKWA8vAId3DwHxnmWUodb6TOw333wDEYzWobuSafj8+fNKpMh/4nGzFkmS/Ckr4cRyP6x2xY8mECXM2VrEyvlKEXsiwrVSpEgRJZwkyZF2Jlc8gxLSKkXOkMrVPT/88EM6EWtkbpcuXVIeXgkpti1yXlcTyI5WKSNP7I0bNzBgwACVoMpecfQjga2ItW0vayg/Ajz44IN2sxNL2K9kD7YNyZZ+MspOLImdNLEq6y9FfhiQRGDWcxHe3377rfKSs5AACZAACZAACZAACWQ/AYrY7GfOEbOJgAhEucpGsvtKch65akc8jJJISTLKivdS6og3UrIFS5GMt02bNkWPHj1QpkwZ9Z5t4qCsilgRSZr41ASy3ONqLWIbNWpkOaOq3W8qocRi15UrVyzXvEg4q2RRFiFXvXp1lbhKO9uqiUMjcytQoABOnz6t7JIzuyKeJWmSCD3JxKvdi5oVESttpG+Zq2Zn7969IR5a4W1UxEo/EuotZ1EltLp+/fq698TK3GVMEaExMTHqR4iwsDCH98TK+sj9spLRWK74kSJnmMVmKZrXWry08mdhx0ICJEACJEACJEACJJD9BChis585RyQBEjAZARG3ImxF1Mr/5UcFFhIgARIgARIgARIgAc8QoIj1DHeOSgIkYAICcgZXsleLp1pKtWrVVNIrub6HhQRIgARIgARIgARIwDMEKGI9w52jkgAJmISAJLwaOXKkuj934sSJKtxcQtFZSIAESIAESIAESIAEPEOAItYz3DkqCZAACZAACZAACZAACZAACZBAFghQxGYBGpuQAAmQAAmQAAmQAAmQAAmQAAl4hgBFrGe4c1QSIAESIAESIAESIAESIAESIIEsEKCIzQI0NiEBEiABEiABEiABEiABEiABEvAMAYpYz3DnqCRAAiRAAiRAAiRAAiRAAiRAAlkgQBGbBWhsQgIkQAIkQAIkQAIkQAIkQAIk4BkCFLGe4c5RSYAESIAESIAESIAESIAESIAEskCAIjYL0NiEBEiABEiABEiABEiABEiABEjAMwQoYj3DnaOSAAmQAAmQAAmQAAmQAAmQAAlkgQBFbBagsQkJkAAJkAAJkAAJkAAJkAAJkIBnCFDEeoY7RyUBEiABEiABEiABEiABEiABEsgCAYrYLEBjExIgARIgARIgARIgARIgARIgAc8QoIj1DHeOSgIkQAIkQAIkQAIkQAIkQAIkkAUCFLFZgMYmJEACJEACJEACJEACJEACJEACniFAEesZ7hyVBEiABEiABEiABEiABEiABEggCwQoYrMAjU1IgARIgARIgARIgARIgARIgAQ8Q4Ai1jPcOSoJkAAJkAAJkAAJkAAJkAAJkEAWCFDEZgEam5AACZAACZAACZAACZAACZAACXiGAEWsZ7j71Ki3b9/G2rVrERERgcGDB1vmFhkZiWXLlmH79u1ITk5GeHg4unbtigYNGiBHjhzQe9+nIHEyJEACJEACJEACJEACJEACLiFAEesSjPduJyJgN2zYgKVLl6J58+YWEZuSkoJFixYhKSkJffv2RUhICL766iusW7cOs2fPRqFChRy+X7Ro0XsXKmdOAiRAAiRAAiRAAiRAAiSQIQGKWG6OLBO4cuUK3nrrLRw8eBBBQUGoWbOmRcSKl3X8+PEYMGAAqlatqsa4ceOGeq1Dhw6oUKGCw/fr1auXZbvYkARIgARIgARIgARIgARIwHcJUMT67tq6fWZ79uzBtm3b0KlTJ6xcuVKNp4UTHz9+HHPnzsWECROgeVXFa7tw4UIUKVIEDz30kMP3X3jhBbfbzwFIgARIgARIgARIgARIgATMR4Ai1nxr5pUWS+iwtYj9/fffsWTJEsybNw8FChSw2KzVe/jhhx2+b3221isnTKNIgARIgARIgARIgARIgAQ8QoAi1iPYfW9QbxKxf/zxh+8B5oxIgARIgARIgARIwAkCDzzwgBOt2ZQEvIsARax3rYdprfE2EcsHteOtJEKfjDJmRD76jyIyIiN9AnwOkZGzBIy15/NInxMZ6TNiDXMRoIg113p5rbW2IlbOxEoW4tdeew0lS5ZUdtueiXX0vjNnYvmg1t8mZMQv1/q7hIzIyFkC3EPOEuSz2hhBctLn5GuM5Dvk8uXLM5x4mzZtMH36dJV4NDPl2rVr6NWrF0aMGKGuhLQteu/rjZXd7Z0dT28+nnyfItaT9H1obFsRGx0djXHjxqF///7pshOLqG3bti3q1Knj8P0mTZpkmY5kTWYhARIgARIgARIgARJIIyDXG/piOXr0qBKdImwrVqzo1BTdLfqc7T+z7TNb3yl42dyYIjabgfvqcLYiVryuixcvxqVLlzBs2DB1T6zcJ7t+/XpMmzYNhQsXdvi+ZDDOavG1XxuzysFROzJyTJV89HcdGZGRPgF+zsjIWQLG2vN5pM/JlxlRxGa8/hSx+p8N1rjHCdiKWMFx8eJFyOt79+7FzZs3VVixZB2uW7euoqX3flaR+vKDOqtMbNuREb9cO7uXuIf0CZIRP2f6u4SMnGUk7flZ06foCUYXryXhu98ilXEt6hdE0QK59A3NQo2MRKw9AWf9WuXKlZWjpVGjRnj77bdRokQJzJo1C6NGjcITTzyB7du3Y8eOHahXr56qJ7lEoqKi0oUbx8XF4cMPP8T7778P6VuukJS6NWvWtHzXfeONN/Dll1+iYMGC6NmzJ9auXYsxY8aocOVjx46p78pbt26FRDGWL18e3bt3R4cOHeDv76++Kztqb4tLr76evVnA77Em9MR6DD0HdhcBTzyo3TUXd/VLRvzi6Oze4h7SJ0hG/Jzp7xIycpYRRawxgp54Hr04/R/8cypOGVitbDA+GlPNmLGZrOWMiJXzr+JkkfOzOXLkQHx8PPr06aPyuMyYMUOFJ//4448qVFnEpghd7cysOGUmT56MPHnyqONzEnW4a9cuzJ8/HzNnzoREFQ4fPhwilvv164eEhARMmTJFidiPP/4Y4eHhyrnTvn17tG7dWs1648aNqs9ly5ahQoUKDtvbntmNjY11WF/PXhnPTIUi1kyrRVsNEeCZWEOYWIkESIAESIAESOAeIpCdZ2KTkm+h0YC96ehuX1wXuXL6uZy4syJWvJ7t2rVTdmme2r59+6JZs2bqtZSUFHUUTvh17NjRImJDQ0OV4BRxW7RoUVVXxO+8efMQHBysPLwifuV4nXhhpYitPXr0wJw5c+wmjrp69ary1o4ePRqBgYGZar9v3z6H9fXsFaFtpkIRa6bVoq2GCHji10ZDhnlRJTJyvBjko79ZyYiM9Anwc0ZGzhIw1p7PI31OnmBkFk+sdSZiEbFDhw5V4b6VKlWygP3ss89UeLF4VgcOHKgSSUlornhl7ZWuXbuiSpUq2LlzZ7osybYhziKQDxw4gN27d+PUqVOqvoQYi6c2IiJCjWmdZdnRGVfNxozq69k7duxYFcJslkIRa5aVop2GCXjiQW3YOC+pSEb8cu3sVuQe0idIRvyc6e8SMnKWkbTnZ02foicYmeFMrO11OiIS5UyreEKtMx2LQJRQYXlPQodFxEZGRmL16tXqzGrevHnvWgQ9UVmrVi2MHz8eZ86cQYsWLdTNHeKxFREt/btaxOrZq7+LvKsGRax3rQetcQEBTzyoXWB2pruIun4Ti9echfwjUa9KKLr8p5jhPu4VRoaB2FQkH31yZERG+gQo0MjIWQLG2vN5pM/JlxllFE4cExOjvKbdunVD06ZNFaTTp08r76mEActZVXsiVl4bMGCApU1G4cQS7jtkyBAsXbrUcp2k9UpIeK+cgV2yZIkl3FiEqYQTS3iyFDl3++677yIsLEz9/eDBg8peEcbSv6P2tmdi9cbTs1d/F3lXDYpY71oPWuMCAvfKmdjF6yLx9a5YC7F5vYuhRtlAFxBkFyRAAiRAAiRAAr5GIDvPxGYnu4xEbHJyMqZOnYrr169j0qRJ8PPzw+uvv64yEUu4riMRK2G1cp61TJky2LRpkxKVCxcuVJ5STfjWrl0bEyZMQGJiogo/lkROJ06cUH/u0qWLEsHyvrQZNGgQkpKS1PlZyWYs44uoFI/rggULUK1aNeV5FXs3b96s3tf6z6i9rYiVpFSOxtOzt1WrVtm5bE6PRRHrNEJ24G0EfPnXRmvWw5Yew8/7otJEbN8KePS+/IaW415hZAiGnUrko0+OjMhIn4DjGtxD+gTJSJ+R1CAnfU6+zMjRPbFnz55VZ0pFiEr23ZdeegkffPCBChd2JGK1K3bkrKr1tTm2Z1JFIK9YsUKJzsuXL6urdWSMli1bqvOlciWPCOBVq1YpMSvvrVmzRo3/4IMPYt26dSoRlLSVv4v4lfcbNmyoPLKO2tuKWNkFevX17NXfSd5TgyLWe9aClriIgC8/qK0RffbzZcxaFaFeyp8nAJ9MqI6wvDkNUbxXGBmCQRGbJUzcQ/rYyIgiVn+XkJGzjChijRHk88gYJ9YyDwGKWPOsFS01SOBeelD/GxGHyNibqF42WAlZo+VeYmSUiXU98tGnRkZkpE+AAo2MnCVgrD2fR/qcyEifEWuYiwBFrLnWi9YaIMAHtT4kMuKXa/1dQkZk5CwB7iFnCfJZbYwgOelzIiN9RqxhLgIUseZaL1prgMC9ktjJAApWIQESIAES8AICicm38e/pRIQG+SG8eC4vsIgm3IsEfDWx0724lpwzQBHLXeBzBPhro/6SkhE9RPq7hIzIyFkC3ENCIDH5FtpPOogzlxMVkMHPlsKLTxY1BJfPakOYmNjJACbuJQOQWMVUBChiTbVcNNYIAT6o9SmREb9c6+8SMiIjZwlwDwmB3Ydi0Xf+YQsMudd76dDKhuDyWW0IE0WsAUzcSwYgsYqpCFDEmmq5aKwRAq58UEddv6musfH3z4FWDQrC3y+HERO8vo4rGXn9ZLNgIPnoQyMjMtInQBErBA6fjkOnqf9YYLSoXxBTe5Y3hI+fM0OYKGINYOJeMgCJVUxFgCLWVMtFY40QcOWD+oWp/+DQ6Tg1bONa+bBwQEUjJnh9HVcy8vrJZsFA8tGHRkZkpE+AIlYj8NH3F7H972iE5cuJl9uUQKnCgYbw8XNmCBNFrAFM3EsGILGKqQhQxJpquWisEQKuelBfu34TzV/90zJkniB//LzwPiMmeH0dVzHy+olm0UDy0QdHRmSkT4AiloycJWCsPZ9H+pzISJ8Ra5iLAEWsudaL1hog4MrsxJ1nncGVmBQ1atXSgVj4cjEDFrAKCZAACZAACZAACXgXAV/KThwfH48xY8Zg3bp1diHfd999eOedd1CgQAHdRZDvjVevXkWVKlV06xqtcO3aNfTq1QsjRoxAgwYNjDZLV0/mOHPmTDz//PMIDw9X823UqBHatWt3V3+zZ89Wr8l48ufly5dnOGabNm0wfvx4TJ48GWLnwoULkT9//nT1rfsTO+TvnTp1QqVKlbI0F3c0ooh1B1X26VECrvy18e8TN/DD79cQ4J8DTzcuhDJFjIWAeRSAgcFdycjAcKarQj76S0ZGZKRPwHEN7iF9gmSkz0hqkJM+J19jpInYjESdPpHUGq7qx3Y8V4jYDRs24OTJk+jbty8SEhIMi1hrW44ePWoRtgi15IQAACAASURBVBUrph2Js/4RYMKECXjxxReRI0da3hdrESv97d27F59//jnGjRuHoKAgo3jdWo8i1q142bknCPjag9odDMmIX66d3VfcQ/oEyYifM/1dQkbOMqKINUbQ155HrhKfrurH1SL28uXLmDhxIkaOHIkyZcroim1b0anZoydiZZyzZ89i8eLFqFGjhmUatv0lJSUpe1q0aIEmTZoY23RurkUR62bA7D77Cfjag9odBMmIXxyd3VfcQ/oEyYifM/1dQkbOMqKINUbQ155HRsWn5hHt0KEDfv75Z2zatAkVKlTAkCFD8PDDD2Ps2LGWkGQJsx0+fDhee+01Fbb79ttvo0SJEio0NyYmBosWLcLWrVsRHR2N8uXLo3v37pB+/f39cfHiRbzxxhv48ssvUbBgQfTs2RNr165V3lMJJz527JjD9rar+O2332LLli0q5DdXrlxuE7H169dXIlbE7pw5cxAaGqpMsSeKN2/ejI0bN1psMrbz3FeLItZ9bNmzhwj42oPaHRjJiF8cnd1X3EP6BMmInzP9XUJGzjKiiDVG0NeeR5kVsSI0RZiJV/P777/HkiVL8Oabb0LOCVufNdVEb8mSJTF9+nQVYhsbG4uhQ4eiffv2aN26tQKuiblly5YpUSzit3LlyujXr58K/Z0yZYoSsR9//LE6zzp48OAM28v5XeuSnJysvJ61atVSIlmK3nyz6okVsd64cWP06dMHzz33nCWs2F5/J06cUKJ/1qxZKF26tLGN58ZaFLFuhMuuPUPA1x7U7qBIRvzi6Oy+4h7SJ0hG/Jzp7xIycpYRRawxgr72PNJL7CQJkSQBkrUnVkuIJEmcxFM6evRo1K5d266IFfFoL4GSRtu6j8DAQCWQJSRXvLBSxLPZo0cP5d20l9jJur3t+1FRUejduzdeffVVS1t3iliZp3hZxQMtXmcJK7YnYl1xztfYbjVWiyLWGCfWMhEBX3tQuwM9GfGLo7P7intInyAZ8XOmv0vIyFlGFLHGCPra80hP1GlU7Akv69cyErG2WYVTUlJw4MAB7N69G6dOncLOnTtViLB4WiMiIrB9+3bludWSHtmO66i9rYi1Z7PefJ3xxIqIFfvEfsnUPGPGDCXIpQgHrWg2PPnkk2jZsqWxjefGWhSxboTLrj1DwJVX7FjP4NZtwC8tcZtnJsdRSYAESIAESIAESCALBHzxih297MSuELFxcXHqSpozZ86oxEZ16tRRHlcJMRaRpydiJSzYUXsjIlZE5rRp01TIshZirG0BR+/pJXay5nf+/HkVVty5c2dI6LCEUlPEZuGDxiYkkFUCrv618czlRIx++ziOno1HzfIhmN+vIkKD/bNqnle0czUjr5iUC40gH32YZERG+gQc1+Ae0idIRvqMpAY56XPyNUZ6nkmNiJ6Ivf/++9X5UzmXah1+bO2J3bVrl/JOvvvuuwgLC1NdHzx4EN26dVPJnCScWM7AyjnbokWLqvdF2Eo4sQhPKY7a24pYSSI1cOBAdb7W+r33339fiUsRxHLGVysSfixnbiVE2jZzcGZErPQn1/pICLTcr9uwYcN0IpbhxPqfM9YgAacIuPpBvXz9Obz99XmLTSM7lkG7xwo7ZaOnG7uakafn4+rxyUefKBmRkT4BilgycpaAsfZ8Hulz8jVGrhKxIhIlFDckJAQvv/yyyjz80ksvKfGmCch9+/apvy9YsADVqlVTAnXq1KnqHKmEE0tIsty1Kt7ZQYMGQa6jkUzGH374oXpfRK6j9rYiVvOsShIqEcpakXH79++vPLHPPvsscufODRGwK1euVCHOkyZNQnBwcLrNkFkRK7ZLRuRVq1Ypr6y1J1b6knOzwouJnfQ/c6xBApkm4OoH9bJ15/DON2kidniH0mjftEim7fKmBq5m5E1zc4Ut5KNPkYzISJ8ARSwZOUvAWHs+j/Q5+RojvcROkl14xYoVynPaq1evdKLU1qMo51uHDRumvKhz585Vf7YWsSIq161bh3nz5kHuVX3wwQfRpUsXrFmzRnkrRWiKmBSvrIg/EbMihOV9SR4l9fXa266gCGRpY33OVuqcPn0akhFZruARwV24cGGV9Viu+8mfP/9dGyGzIlY6ELEsiaUef/zxdCLW9tof/V3n3ho8E+tevuzdAwRc/aA+cT4Bw5cdw8kLCahWNhgLB1REWN6cHpiZ64Z0NSPXWeYdPZGP/jqQERnpE6CIJSNnCRhrz+eRPicy0mfkTTVEFI8aNQqvvPIKqlat6nHTxEMrYddyJtg2ZNlTxlHEeoo8x3UbAXc9qOMSUhCc29xnYTXo7mLktkXN5o7JRx84GZGRPgGKWDJyloCx9nwe6XMiI31G3lZDzqeePHkSffv2VUmWPFn27t2L1atXKyGrZWD2pD0yNkWsp1eA47ucAB/U+kjJiF+u9XcJGZGRswS4h5wlyGe1MYLkpM+JjPQZeVsNyYosSZY6duyoshJ7qkjotpyD7dSpEypVquQpM+4alyLWa5aChriKAB/U+iTJiF+u9XcJGZGRswS4h5wlyGe1MYLkpM+JjPQZsYa5CFDEmmu9aK0BAkYe1JJx+GJkEupUyIOnGxey2+vs1acRcTEB1csGo1/bkgZGNk8VI4zMMxvXW0o++kzJiIz0CVDEkpGzBIy15/NInxMZ6TNiDXMRoIg113rRWgMErly54rDWe99H4ZMt0ZY683oXQ42ygenarN4Sjfe/j7K8Nrp9ITxaO8TA6KxCAiRAAiRAAiRAAt5HoFAh+z/ae5+ltIgE9AlQxOozYg2TEdD7tXHMOyfw/e5Iy6ym9yqPJ+sVTDfLeZ+exqofL1leG9GhNMLy5cRXW6/Czw947tHCaFwrn8nIpJmrx8i0E3OR4eSjD5KMyEifgOMa3EP6BMlIn5HUICd9TmSkz4g1zEWAItZc60VrDRDQe1CLOBWRqpXPJ9VAuWK50/X8874oDFt6TL3mlwP4aGw19FtwBNE3bqrX/P1zIH9IAMoWDVSC1lYEGzDTo1X0GHnUOC8YnHz0F4GMyEifAEUsGTlLwFh7Po/0OZGRPiPWMBcBilhzrRetNUDAyIN6x4EYXIlOVve+ViwZZLdXuRf2/NUkhJfIjdDgADQZtNduvQKhAfhhbh0DlnlPFSOMvMfa7LeEfPSZkxEZ6ROgiCUjZwkYa8/nkT4nMtJnxBrmIkARa671orUGCLjrQS2eWfHQ2iuLBlbEF79cwYETN1ChZBCm9CiHsLw5DVjrmSruYuSZ2bh+VPLRZ0pGZKRPgCKWjJwlYKw9n0f6nMhInxFrmIsARay51ovWGiDgzgf1F1suQ7IWp9y67dCSl9uUQK+nihuw1jNV3MnIMzNy7ajko8+TjMhInwBFLBk5S8BYez6P9DmRkT4j1jAXAYpYc60XrTVAwN0P6ujrN3HmSiLW/HoFa7faz4QclMsPXVsUQ7GCuZB88zaa1MmHq9HJSLp5GzXLez7LsbsZGVgmr65CPvrLQ0ZkpE+AIpaMnCVgrD2fR/qcyEifEWuYiwBFrLnWi9YaIJBdD+oNuyIxfsUJAxYBeUMCEHMnKVT9qqFYMqSyoXaZrXT7NpAjR2qrhKRbSEy+hXwhAXd1k12MMmu/t9QnH/2VICMy0idAEUtGzhIw1p7PI31OZKTPiDXMRYAi1lzrRWsNEMjOB/Xqny5h5Q8XcSEySVnm75dDN9RY6q2fXgvFw3JBvLr58twtMg1MM10VseONL88q0Roa7I/aFfJg2/7Uu3BbNQzD5O7l0tXPTkaZnYs31Ccf/VUgIzLSJ0ARS0bOEjDWns8jfU6+xmj27NlYvnx5hhNv06YNpk+fjqAg+8k7M2p47do19OrVCyNGjECDBg3uqqb3vt5KeLq9nn1mep8i1kyrRVsNEfDEg3rz3ijcvn0bR87E4+1vzuva+XjdAvj9cKzyzubPE4BpPcvjgSqhCPC/40bV6eHDjRfw094o5WXt/d/iGLn8uEVI22uqiWbtPU8w0oXiRRXIR38xyIiM9AlQxJKRswSMtefzSJ+TLzM6evSoEp0ibCtWrKgPw0ENZ0Wm3uDO9u9sez37zPQ+RayZVou2GiLg6Qf1uauJGL70OA6djkPuXH4qrFcrRQrkUq9FXExIN5fg3H6IT7yF4gVz4bUu5VCvamiGcz19KRHPvPa35f2HauTFifMJDkXst7Nqo3D+tGzJnmZkaCE9WIl89OGTERnpE8heEbv3yHVcikpCldLBd9397aytnmrPz5kx8uSkz8mXGVHE6q+/L9agiPXFVb3H5+QtD+rr8SnIE+SPV5ccw94jsShTNDcmdiuHIW8ehQjRjMp/6hXEtF7lM3z/n1NxeHH6P5b35a7bVg3CsOiLM7iZkj5rsnh2q5QJRqv6BdH+8SKWNt7CyFu3KvnorwwZkZE+gewTsZJob9rKU5YBP5lQHRVKZC6M0Nn5uKM9P2fGqJKTPidPMLp58Syu//CFMi5P82cRULSkvqFZqJGRiLXntbR+rXLlyhg2bBgaNWqEt99+GyVKlMCsWbMwatQoPPHEE9i+fTt27NiBevXqqXoPPPAAoqKi0oUbx8XF4cMPP8T7778P6fuhhx5SdWvWrKlmcvHiRbzxxhv48ssvUbBgQfTs2RNr167FmDFjVLjysWPHsGjRImzduhXR0dEoX748unfvjg4dOsDf31+3fRZw+UwTilifWUpORCNw5Yr9jMHeQmjZN9ewdntMhuY8VjsEo9oXcmju4KUXcOhMqhDu1jw/OjyWT/15zbZYLN8Qabdtl2b50alpaj0WEiABEvAlAvO+uIof9ly3TGnYc4XQrK7nM8H7EmPOxfwEChVy/N3C1TM80+NxJP77p+o2sGodlFrxk6uHUP05I2Ll/GvJkiXV+dkcOXIgPj4effr0UUfEZsyYocKTf/zxRxWqLGJThK52ZrZu3bqYPHky8uTJg/79+yMkJAS7du3C/PnzMXPmTBQpUgTDhw+HiOV+/fohISEBU6ZMUSL2448/Rnh4OAYPHoz27dujdevWai4bN25UfS5btgwVKlRw2N7emV23APbSTilivXRhaFbWCXji18bMWrvv6HUVZvzD79fw1bY00S3hxhO6lkWDanl1uzxw8gZCcvunC5uLvnETvecexrFz8QjM6acSPWmlZf2CmNIz1cNrzSgu8Rb+Pn5dJZiSMDx7Zfe/sdhxIBohQf7o9ERRBAX66dpn5gpm2EOe5ktG+itARo4ZuZLPsnXn8I5VPoI3X6lk6Dmqv4qereFKRp6diXtHJyd9vtnN6HZSIo4/ViKdYeE/n0OOXIH6xmayhrMiVrye7dq1U6Nqntq+ffuiWbNm6rWUlBRMmzYN8iNAx44dLSI2NDRUCU4Rt0WLFlV1RfzOmzcPwcHBysMr4nfx4sXKCytFbO3RowfmzJljN3HU1atXlbd29OjRCAwMzHT7TKIzdXWKWFMvH423RyC7H9TOrsK3uyIRl5CCupVDEV48t7PdqfaSLTkyJhldZvxr6U8yJ/+vSSGM7FgGv//+ByLiy+CLLZdx7FyCJQx5yHOl8ELz1AexVqKu30TzYX9Cru+Rohfu7JIJeLgTs+0hT+AiI33qZOSYkav5vLnmLM5dTUKt8BB0sDo+ob9S3lvD1Yy8d6bOWUZO+vw8wcgsnljrTMQiYocOHarCfStVqmQB+9lnn6nwYvGsDhw4UCWSklBi8craK127dkWVKlWwc+fOdFmSbUOcRSAfOHAAu3fvxqlTp1R9CTEWT21ERIQa0zrLMhM7pdGmiNX/3LOGyQh44kHtrYj+OByL1949gUtRyRYTJaOxZEVOf3o29e0G1fPizcFpD2157Z+IOLw4Le0MbuXSwfh4XDVvnbJL7OIe0sdIRmSkTyB7Rayz9nhje37OjK0KOelz8gQjM5yJtb1OR0SinGkVT6h1pmMRsRIqLO9J6LCI2MjISKxevVqdec2b9+4IOk34ZiRCa9WqhfHjx+PMmTNo0aIF6tSpozy2IqKlf4pYx/uaIlb/c88aJiPgiQe1NyPqOOWguvrHSHmqYRgm2dwpK1mTnxr1F2LiUlQXbRsXwrgXyxrpzrR1uIf0l46MyEifAEUsGTlLwFh7Po/0Ofkyo4zCiWNiYpTXtFu3bmjatKmCdPr0aeU9lTBgOatqT8TKawMGDLC0ySicWMJ9hwwZgqVLl6Jq1ap3LcK+ffvUGdglS5ZYwo1FmEo4sYQnS5Fzt++++y7CwsLU3w8ePKjsFWEs/TtqzzOxErzNQgI+RMCXH9RZWaYvf7mMOZ+cRvLNjD/qocH+eKR2fvRtUwLFw3LdNczx8wn47Z8YdQb3v41SH7S+XLiH9FeXjMhInwBFLBk5S8BYez6P9Dn5MqOMRGxycjKmTp2K69evY9KkSfDz88Prr7+uMhFLuK4jESuZgeU8a5kyZbBp0yYlKhcuXKg8pZrwrV27NiZMmIDExEQVfiyJnE6cOKH+3KVLFyWC5X1pM2jQICQlJanzs5LNWMYXkSoe1wULFqBatWrK8yr2bt68Wb2v9Z9Re4pYilj9Tz5rmIqALz+os7oQkpip74LD6ZpLWHGNcsHo1KyoOu8679PTuBqTjCfuL6A8rTsOxGDXPzEQgdu5eVGVKOpeKdxD+itNRmSkT4AiloycJWCsPZ9H+px8mZGje2LPnj2rzpSKEJVsvy+99BI++OADFS7sSMRqV+zIWVXra3Nsz6SKQF6xYoUSnZcvX1ZX68gYLVu2VFfkyJU8IoBXrVqlxKy8t2bNGjX+gw8+iHXr1qlEUNJW/i7iV95v2LCh8sg6ak8RSxGr/8lnDVMR8OUHtTMLIUlPdh+KRbGCudCkwjW0euIBS3eD3ziKbX9HW/5+f+VQ7Dkca/l764fC0L1lMcz95LRKGlW/al4M71DaGXO8ui33kP7ykBEZ6ROgiCUjZwkYa8/nkT4nMtJnxBrmIsAzseZaL1prgAAf1PqQbBn1W3hEhQtnVIoWyIVKpYKwdX+a0H3u0cJK0F6LvYmyRXPjheZFcOsWkDMgByqWDNI3wotrcA/pLw4ZkZE+AYpYMnKWgLH2fB7pcyIjfUasYS4CFLHmWi9aa4AAH9T6kGwZyTU/kz88heSbaffK6veSvoacl72RkJr86f5KedCrdXHlsfWGEnExAaHBASgQGmDIHO4hfUxkREb6BChirQlIcjy5y/ZabLK6w1YiXPQKP2d6hFLfJyd9TmSkz4g1zEWAItZc60VrDRDgg1ofkj1GB0/eSHevrPQS4J/Dcoesfq9313jr1cqQ0GRPlp5zDuHPo9eVCWNeKIP/NSmsaw73kC4ifmnUR0RGOozutc/Z5A9OYt32qxYqn06soXs3+L3GyMDHym4VctInR0b6jFjDXAQoYs21XrTWAAE+qPUhZcRo0Rdn8PO+KOTO5YfWDcNw8VoyPv7xoqXDyd3LYfx7J/UHuFOjSZ38GNu5DMLy5lSvJCbfcnmCqNi4FMQnpqBIgbuzKu87eh295hyy2PtglVAsG1pZ137uIV1EFGj6iMiIIjYdgb7zD6u8BFpZOqQy6lV1/CMfn0UGPmj0xBqCxL1kCBMrmYgARayJFoumGiPAB7U+p8ww+nzLZZW1uE6FPGhYPS/ajvsbZy4nqkFqhocoUfqH1Rcz29FrhYdAxOPXO67iclQyapQLwZy+4ZD7Z0sVDoS/Xw59gzOoseqnS5j3yWn1rgjm+f0qpKv53W+RGPfuCctr9urY6zozfLJsvMkbkpH+ApKRY0b3Gp+31p/DW1+fV1AkO/yXU2qo/zsq9xoj/U+V/RrkpE+OjPQZsYa5CFDEmmu9aK0BAnxQ60NyhpEI2l3/xCIolx+a1s2PqOs3MXv1aSVs61QIUV7XxWvOOjQiV04/JCXfQv48AVjySiVULh2sb7SdGi9M/QeHTsdZ3vl0QnWElwjC8vXn8NW2q7h0LUm9J2HR5YrlxlMNC6LNw4Wy/YtjzI2bKozwZsptPF43P8oUzZ2l+XpTI2f2kDfNw522uIPR74diIWfY/fyAZx4pjOpls/bZcee8jfbtDj5Gx/ZUvZ0HYxB946b6UVAyxeuVe5GRHhN775OTPjUy0mfEGuYiQBFrrvWitQYI8EGtD8ndjJ4dfwCnLiboGwKg39Ml0KNVcVVX7rM9di4eJQsF4pHa+ey2T7p5G7kCUr23PWcfwp/HUs+7SpFkKXmC/fHjH9cyHLtQvpz4bFINhAb5Z1jHGT4SMi337kpItlassz+L93nt1JqG2HhzJWcYefO8XGmbOxi1GPEXrkQnKzMlC/jq8dVdaXK29uUOPtk6gWwYjIyMQSYnfU5kpM+INcxFgCLWXOtFaw0Q4INaH5K7GZ29koipH51SolSvyPU9nZsXxckLCfjil8uW6hO7lVPZOw+fiVdZkw+ejMPrX5xBfNItdY1PhRJBeKphGNZuu4LImGR11Y/R8uYrlZTgzahklc+Sr85hxYbUcMEuTxbFoGdLqT8/PvRPiDdWKxvn1LacEzZqs7fVyyoj63nM//Q0ft0fDflhYchzpVC9XIi3TdMpe1zByNoAOf/ddMg+y0tBgX749fW6Ttnoycau5uPJubhrbDIyRpac9DmRkT4j1jAXAYpYc60XrTVAgA9qfUjZwej4+QSMWn4cx8/HQ4Rq64cKqpBaORdrpMjds8k3b+Pc1dTzt/KFXc7RWhfJNCwZh3/9KxpD3jxqeSs4tx/iElLrShixXP9z4OQNy/v/N64aqjgIYdb4nDifgC1/RkHCn9s+HIbg3Bl7b6XzBn33IOXWbcs4O5fcr0KZ+y44bBH0jjyxEib67a6raryOTxTBAx7O7OxonZzdQ/uP30D3Wf9ahmj2QAHM7B1uZGuYpo6zjOxN9KW5h7D3SGr0waP35ce8vunPgZsGDpPxGFoqd+whQwObrBI56S+YLzK6desWtm3bhmXLluH333+Hv78/6tevj549e+Lhhx+Gn5y7yEK5du0aevXqhREjRqBy5cqWPzdo0CALvTnX5MqVK7h69SqqVKmSpY6s5+IJ+7NktMFGFLEGQbFa1gncvn0ba9euRUREBAYPHmzpKDIyUj14tm/fjuTkZISHh6Nr166QD1mOHFlP9uOLD+qs07ffMjsZJSTdsoTW7jkcqxI8yfqu33EVt6wEX1bm2KZRGMZ3LacST7WbcAByD6OUIe1K4b6KedTZVxGNEn65bN05VU+SU7VvWiTdcD/uuaayMovYfaFZUVw6/TceeOABPDV6Py5Gpp6rbVwrHxYOqOjQzEcH77PclSvidfub90PyVsm54fXbryL5zplYEda2RcKQpb2cm5VSuVQQPn4t86Gi4vENyu2PnP5Z/wwZWQtn95B46UXca6VRjXx4fZBjvkbs8qY6zjKyNxfZH1v2RcHPL4c6k27m4g4+ZuZhz3YyMrai5KTPyRcZbdiwAR9++CGmT5+O8uXLQ75v7tmzB2PGjEHfvn3xzDPP6IOxU8NbhF98fLyaS6NGjdCuXTtTzyVLxus0ooh1B1X2aSEgDxR5yCxduhTNmze3iNiUlBQsWrQISUlJ6kETEhKCr776CuvWrcPs2bNRtGjRLFP0xQd1lmFk0NAbGE1beQprfr1yl4Xy+4WcKbVXJJOxCF95W5JCTe9VHvXvhAWLUP37xA0UDA1A7Qp5DCE7ciYeYoe008pDNfKi28MxKFGuFv47Zr/l9cL5c+LbWbUd9vvR9xfx/ncX1D+knZ8shh4ti9mtf/5qErYfiFbJsVo1DFN1xH4576gVmcf3c+sYmodWaeTy4xBBLgJ6ZMcyeOaRQplqn5nKrthD3Wb+a2EvP0bIjxK+VFzByJd42M6FfPRXl4z0GUkNctLn5GuMEhMTMXbsWOX4sBV4n332GX799VfMnDkTwcGZT35HEau/n7yhBkWsN6yCj9ogIRBvvfUWDh48iKCgINSsWdMiYsULO378eAwYMABVq1ZVBG7cuKFe69ChA+rVq5dlKr72oM4yCAcNvYXR9r+jMfH9k4iMvZl6N+1DYfjjcCwkjDejImG2PVoWR4FQx1dT2GsvWYt/2hOl2kpCKclg/NW29EJavKSj2yQoT2yrkX/h0p3w54dr5sOigXd7Clf/dAnyn4hv8eI+92hh3SVrPXo/Ltzx8Mq53kndy6k21mHHIkDHdi6r25dW4ejZeHSYfNBSX64y+mB06mfLHcVVe0gSgInHXH6UyKjIeefgQD8EWiXLcsecXN2nqxi52i5v6Y989FeCjPQZSQ1y0ufka4w0EStOD4nyy5Ur42zfcXFxymP7/vvvQwTqQw89hGHDhqnvpVIuXryIN954A19++SUKFiyowpElglC8oNbhxNqf27Ztix9//BE7duxQ32EnTZqEEydOYN68eZDvt126dMGgQYOUgHY0tiaW5Xvvzz//jE2bNqFChQoYMmSICocWkS7OHSlt2rRRHudz584pJ9DWrVsRHR2tPNDdu3dX350lnNrRXETwHzt2zGF7/Z3kPTUoYr1nLXzOEgnpkLMKnTp1wsqVK9X8tHDi48ePY+7cuZgwYYLF6yreq4ULF6JIkSJ44YUXsszD1x7UWQbhoKG3MYq4lIgSYbmUB1HOrn7282UVGlyldBByBfjhzbVpV/aISBzVqUymscgZ3ecnHrC0a1RTsh/fxva/Y9L19dh9+dG8ahS2HC2Ao+fikSe3P5rWLYC2jxSyZDSWs7oSfuzvB4x/7yQkZFpK3mB//LTgPvz2b4wS4qWL5EajGukTSEkCq+cmpNlRukgg1kxJy1YsIdcBAX6oHR6ihO6BEzeU6K5bKVQJ5YzKiQsJKqRaK3Uq5sG7w42doRHP8PmriShXPEh5so2U7NpDw5cdw+a9Ucqk0Z3K4FkDPxIYsT876mQXo+yYizvGIB99qmSkz0hqkJM+J19kJMfRxBkiArZVq1Z4/PHHUbt2beTNm/bvrkT8hjgY+QAAIABJREFUTZ48GXny5EH//v1V5N+uXbswf/585amV75zDhw9XYrVfv35ISEjAlClTlIj9+OOP7YrYwMBAFTUobUVQfvTRRxg5cqTyCF+6dEn1owlRR2OLYJaztyI+pb8yZcrg+++/x5IlS/Dmm2+iUKFC6cKJL1++rL5Ht2/fHq1bt1aLvnHjRjU/OZ4nAtjRXOTYnqP29913n/5G8qIaFLFetBi+bIp8yKVoIlYO4MuHVH61KlCggGXqtvWywsQXH9RZ4eCojZkYiZh9ed4hlaU4b0gAZvcJx4NVQjONRMRx1xlpiYTk/OuNhNQztFJEKGoZjnMFAElWyY7nvFxBnT+U+iK0+y88gn1H06720fqQcOf5/Stg8BtpSaZmvBSO5g+m7XFJTtXs1T8hZ2ClyFVCC/qn9/DKUeF3vzmPFd+eV8mtpMjZ2pbite2W6rW1V2avisCGXZHIlycAg58tpe6k1SviDR90x165uuj90dXUeVy9kh17yNa7LNmLP3Sjd1lvzrbvp6Tchr+Ds8fZwSizNntTffLRXw0y0mckNchJn5OvMjpz5ozyoIrHUryhAQEBaNGihRJ/4qWVaEARefL9UjuqJk4T+f4pnlI5byoCcvHixcoLK+Xo0aPo0aMH5syZY1fEivBs2bKlqitCWtq/++67CAsLg/U51ho1ajgcu2PHjkrEihdVC4mWJE7iCR49erQS5HpnYq3ra+I6o7nYS+xk3d5siZ8oYvU/96zhAgLZLWJdYDK78DICUTeA/E7ewDL7K+DYxbsnVqIAUKYQsPOI/Uk/XguIuAwcvXD3++KNTbmTNPmJWkDeIGDNb2n1WtwHPFM/fbtD54A/TwGBAUDTmqltDp4BIq8DpcKAzX9nbMu4Z4HCd35kzp3T+UX6fCfwQ9pRXLRvBDzuJdfYXogCJnyaNseKxYDhbZyfsyt6eHMj8HcEEBYKdH0UqJR61bFPll1HgH/Ppe7Tp+4H5Ecebytyjl4iFQ6cAfYeB3LKZ6sGUMT+ddPeZj7tIYFsISDHZHy5REVFqTBb8bJKmK9E/InXVYSivSLJRCXr786dO1Worhx9k5JRdmJ7mYqlfxGx77zzjnLKWItY8aQ6Gls8tn369FFZkDUBaT22PRErOWUOHDiA3bt349SpU8p2CREWr7EkUBVRndFcZAxH7SliffnTwbllmUB2i1hff1BneSHuNPTVX2SNcBHvnty3KVeVaKVe1VBUkmzAmy7d1YWEE1+38thKBYnq1XJPSbs3BlVSr4Xly4nvf7+GMW8ft/Qz7sWyaFI7HwrmzVhxSkKoRV+csbQpUzQQERdTrxayLU89FIZvdlxVL8tdtE88UADiua1VPr3CF6+xeJv1ynvfXkgXrj25R3m0apD6a7Sjkl17aO4npyFXD8mZ2YH/KwkJ9/Z0kbtthyxO87Zbn2u2ti27GLmTx7Fz8Wg/Ke2stXatlSvGdBWfGf8XgTW/Xkae4ADEJ6ZYohfkiqrlr1Z2hake68NVjDw2gWwamJz0Qd9LjOQ426hRo1TE35EjR7B69Wp15tU6zFgjJkmgHAk/e2dirUWnIxErIcyOxraXQMqRiJXztZI7RrzP4m2uU6eO8h4PHTpUCWE9EVurVi2H7Sli9T9HrHEPErAVsXImVn65eu2111CyZElFhGdis29j3Ev/mGVE9d0N5/HD79dUUqE+bUogvHhuTP+/CPy055qlSYlCudCgWl67WZSlUqVSwbi/Uh40qB6KJrXTxNWXv17B4dNx6kofyXwsd+PKXblz+1VAtTLpMyWOfecENu6OTGdm7fA8+Ot4ariyX44cCPCX8ObbeLJeQXxvU1drKKHDs1+ugF3/xGDCeydVtuP6VUOxZIjjL/Fyr62IgFMXElCtXDCGtiutupS7d0WZP1LLvivrXt5DtvcSt2oQhsk97g7zdjcjCbWXc9juLDsPxmDAorQQBfk8vPlKJZcM6Qo+564kos3Yv+3aI5+5b2bWcomtnurEFYw8ZXt2jktO+rR9jdG+fftU4iO5/ULOkloXCQeW75fyPVPCZeV8qtTTEola15V+5AysCF4t3FjEoIQTT5s2zW44sVERW6lSJYdj64nY+++/HxMnToScVZVwYxHMM2bMsIQuyzwkXLpbt25KpEs4saO5SH1H7Sli9T9HrHEPErAVsZJRbdy4ceqQvXV2YnnoSNa3Jk2aZJmSrz2oswzCQUMyyhjOnNWn8fmWSwgNDsCAZ0qqc7ALPkvzkmbUcn6/CmhSJ03IyrlZEZTWpVuLYujcvKglE++Pf1zDyLfSvLZaXfHsnr6UgOsJt9S9ttXLBqsztNE3UvC/1/62JJKyteXX1+ti+v+dUp5LrczvX1F5gjNTBi46gh0HU20Xcf5a17LK9WydEdrZPST374qHu0IJ/fO3mbE9u+oOfP0IdhyIUT9OSBbpRjXTJ/ASO5xllNFcJInXq0uOIeJiAiqWDFL3FxcreHdmzu9+i4RcIyXJw9o2ztp1S/JDTNuxfyP+TvKy3v8tgd6tXRM77Qo+tiI2V04/JN05by4RBRJZYObiCkZmnr9R28lJn5SvMZKwXUkOKtmAxRMpYcGSIElCiiXJkSRwknBdSewk9SSbsZwvlWRMcnZW/ixZhJs2bareF4+mZBSW+vKdVbIZZ5TYyaiIleRLjsaWLMkSbpxROLGIShHiMpeXX34Z+/fvV3UXLFiAatWqKc/r1KlTsXnzZmWrhB87mouIXEftKWL1P0escQ8SsBWx4nWVg+eSxU3SnMsHVO6TXb9+vfrlSx4yWS1ytQ8LCbiSwJrtMTgfeRO3bgFf74q123X3J/Oj/aNpYrHtpAgkJKW/8LZgqD8iY1NQKJ8/nqgTgk9+SS9y8wT5oed/CqBlvbvvuR3xzkX8dSJBnfuT5FJawifNGEkqVapQgApzjriUbLFxcpciqF/FuFBMTL6NpydGWNrnyJFDRUlIadMwFP3+qx9qrMd+zbYYLN+Q6vGuXjYQ83vbv09Xrx/b9+MSb+FydArKFnHBYWGrzjftvYEPfojCjYRbaFUvD3q1TE3U9e3u63j722uQcRvXCMboDoUg6+DusvKnaKz8MTVjs5TerQrgfw+nF9G7/o3HhI/SwuMHPl0QT9XPfEI06f/c1Zs4GJGgvL6Z2Uvu5qD1v2jtVbUWcg3Ti0/kR74QP+TKmUOtCQsJkEAaATmj6UtFMgl/8803WLVqlRJ4N2/eVNfmvPTSSyrxkohaKdevX8eKFSuU0JMMv7Z1RPiKJ1P6ETEr7desWaOSKzkTTizeU0djx8TE6IpYOfMq35PFS7x8+XJ1/60kpZJ5PPjgg0qIi60NGzZUHllHc5H6kgDLUXsz7Q8mdjLTapnYVntZh+UuK3l979696sEjYcWSvbhu3bpOzdTXfm10CkYGjcnIMVVHfPYfvwHx/py+nIhl685ZOprVJxxP3J+WhVgyIUtGZCmia0oWDsTpS2nnXMOLB+H4+XhL+0L5cmJIu1L4T727ReLvh2Lx8vzDlrpVSgfj0Ok4y9+DAv0gWY+1Il45uXtXrveZ27eCelnCmgNz+qmzv1IkJFau1ZGQ6LqV0kSzeO9mfByBG/FpmZutae14837kDMhh8TKKl1r6lnO8IzuWUff9ZlTEcyme7Q+/v4iDd9hIXbnPVu61daaI1/uVN44iOeW28kq+PawKiodlfG9gZsaSM6FyNlQrG2bVRpH8OdFt5r9q7loRvlN7lleZrKW463MmofBLv0rbe8Pal0aHx9P/8PfxpouYbxVB0KlZUQxtVyoz03Z7XVfykXXP6SBTtNsn46YBXMnITSZ6RbfkpL8MZKTPiDXMRYAi1lzrRWsNEOCDWh8SGTlmZJTP+u1XcepiAsJLBN2VDEkE67rtV5T39sl6BVRY58T3T1oGtj73Ki/KOUM5b2iv/HnsOnrOTktEJedfJcGR3H2bmHQLq35Kn5BKwksbW51lFQEsQljKi08WRdmiuTH1o1OWod4ZXkWFKL/99Tn8eSxNlElinH8i4hB3J7GViLRti1N/ZBJGkbfDMdoqidVLrYujz39L3DUF6XvJV+cgwkpKYC4/ZbdWPp1YQ51Jjr5xE2+tP4/IWDnPmxfPPGLMa/DW+nNKGGv39Uq/EuJrtL3eJ+bZ8QfUOmtl/fRaSiD3mPUv/jqexkvef/z+AuoaKI2RO5LMXbyWhNFvn8CRM3GoXjYEc/pWuOtsrO1Z1vFdyqLNw8Z46vFw1ftGP2euGs+M/ZCRsVUjJ31OZKTPiDXMRYAi1lzrRWsNEGA4sQFIrJLtBOQanokrL+HAyUSULpwTw9uFYdOeG7gYdRPVSgeizUOOQz1fX3sVO/6JR1hef7z8VEHULBeo5vD5rzF457u0ZFQSSvnRiFI4czkZuw/HI/rGLXy5LS1sWe41DfADJGxYK/lD/FXiKAmLtS6lCuXEtdgU3Lx1W4mk/z0cigolcilhfl+F3Pjmt1i88VXa+Vst3Pi736+r/qW/T7ZEq7Dq0CA/xMan9V+pZC4kJd9G45rBaFY3jzr/+/XOWGz8I+3+3aUDi6N8sYy9qcfOJ6k+hiy/++6jkc8XQsUSubBlfxzkGiQZo3C+rCVBkvDntzZcU6Ha0s+w58IUpp//uoE310ciNi5tXk3rhEDG9oYi63/yQjKKFwxQnFlIICMC2w/GqWdAvcpBCMmdcTQFCZqbgK+FE5t7NWi9swQoYp0lyPZeR4C/NuovCRk5ZmQmPr/8FY2hb6Zd9zK+azm0qFcALUbuR8yNm/qbwWANCXX+51QcJNxYitxnG5Azt0ouJFf8SHm+aWFs/zsGZy6nhk3L2d2bKenPBWvDfTurNgrnz6m8yPM+Oa1eFk+vJLDSSs9WxSEZouX6IPF2W5f+i45g153kU9avy5gtGxTEhK7l8L/xB5R9UmpXyIMVI6oYnO3d1ZJu3kKiiHE72YDFw751f7RK8jSyUxnUDk8NjTbTPsoyGCcako8+vOxgJNnMv9mZem2XJApbPb66vmFeViM7OHnZlDNtDhllGhkbeDkBilgvXyCal3kCfFDrMyMjx4zMxufHPdfUmc3ShXMrAWd7t6f+jkgvOMsXD0LlUkHprv7p17Yk3vv2fLqzt9b9isg8bnVu1N6YdSuFoliBnHikdj51XZCUPvMO44/D9pNlaX1IsqS1U2uqEF65Vmb+p6fx9Z27cm3H6ft0CTR7oIAKLX5h6j+Wt6WPHi2LqeuUsquYbR9lFxdtHPLRJ54djJ4atR8Soq6VddNqokSh1EgPs5Ts4GQWFhnZSUZmX0Hab0uAIpZ7wucI8EGtv6Rk5Fsi1nY2IuBajPgL1zNIzqTVr1AyCMfOpiYsEq9n9XLBKruunKcVQTrw9aPqy614GN8YVBHDlh23eDb1dxlUkqfAnDnU1UBakWuL5KohrQxfdgyb96Zl2s2oX7nC6Ke9URmKV2k3qlMZJYjl/l8p4jWNjUufoGpit3Jo/VBqOLC9Il7lV988in3HrqNc0dyY1KM8yhRJ/4X+4Kk4JCSm4P7K6UPA5RxqbHyKujs4LG9Ol3tiV/90SSUHq1w6CE972flWI/vBtg6fQ/rUsoNR73mHsefOD0kSDfHTgjoqKsJMJTs4mYmHPVvJyOwrSPttCVDEck/4HAGeifW5JeWEskDg8NkkbPnrBvYcjYdfjhyoE54bLR7MgysxKQjwB8JC/VGyUE515Y8IVzlLa69cirqJIvkD1Fv7jiWoK2XkLKp1EaFqfcZW3nugUm688Hh+XI1JwbRVly3V5WzmuI6FLX+XvpZ9fQ37T6YlTrJnx4TOhTFpZVo/Wh250EYClkuEBWBi5yLovSgta6/UsQ1pDi+eS4UsBwb4oXzxnAjLG4CqpXKhUfXUM6Ob9l7H3M9TQyultHskL3q2SMs6/e531/DZr6lnjKuUCsSivqmCfMXGa/j0zpVJhfL6Y8WrJZErwHXX7azfGavO32pFeDxUzbvOucq1TxGXk9V+kTPQLFCflQ83RSHq+i08VC0IHR7L3J3N2cFQzs9/tTPWckZdzsV6qnyxNUZdYyaf2+eb5EXz++++bsxTtvnCuDwT6wuryDlY/v2/rV0ASCYk4CME+Guj/kKSkWNG5JMxHznvKtmOL0QmITjQH691KYu/jl/Hqh9TMyRLluFX2pVW1/tIkat0usz419Jh95bF0L9tybsG+GbHVew4GIMCoQEqZPmXP6NwGzlQrUwQWjYIQ63wELQd93e6drly+uH9UVWVWCxXLLcKIW48cK/+B8BOja7/KabGPnslEZ/9nCaWba+meW7CAZy8kCa4P5tYA+WL577rup2lQyrD78ZhuCo7sVyXo2V3FvOHPl8anZ4ogn1Hr6u7g+tU8OyX/YhLieg1+191tZNcKbV4cCXUzyDbtob/XvicDVt6DD/vS4s0+GRCdVQoEaQycecJ8te9V/heYKTtB/lx6eEBaZ/fogVz4ZsZtQx9nu8lToaA2KlERlklx3beSoCeWG9dGdqVZQJ8UOujIyOKWP1d4rjGhp/+QLNH6kKEpBS5QkiSH9m771XCe+WaILlbtct/0kKJM2vDrFUR+GrrFQQF+qNVw4J4oVlRdSesdflk8yWs2HABV2OSLS/3bVNCidNNe6Is1wU5Glv6FJEuiadm96mgBLRW+sw/jD/uXFckr303uzbkjl+5akgLY9bqisf74Vr5MapjGdVXVotcT/TR9xcgnk6tiEj+9OdLllDsIgVyqTuAw4vlRvFCuVCtTEg6u7M6ttF2IvxlfbQiayPJwBwVI88hueJJeEt2bG+7IsgIm15zDqkfGrTy7ogq+OC7C5CEbBKyO7ZzGbRqmHF4uxFGRuwwQx0J/W86ZJ/FVBH5Py+8z5Dp9xInQ0DsVCKjrJJjO28lQBHrrStDu7JMgA9qfXRk5JgR+Ti/h15bcQK7/41FyUKBGNO5jPI+ZVeRL8NTPjyJExcSlKiWc7CNBuxFklXmY0e2PN24EAa0Lak8s1KuRicjLF+qCJXzu5JUKj7pFprdnx//a5IaGn05KhmzV0Vgs5XXzXqMkR3LqLOs8sU8MyzkXPNjr6R9sQ8N8lf3wtYsH6LrdZ7bt4K6Tzg7imS3lSy3WundugR6/7e4w6H1Pmfi1X1q1F8W8d6+aREM71A6O6bjsjFW/nARCz8/o/qrXDoYY14oo7z2WnmwSiiWDa2c4Xh6jJw19Nf90TgUEaeSpkVcTFSCWzKCv/p8abVXs7tM+uAk5P5tKRIdMfB/d0dt2LPJ3Zyym4M7xvNVRvHx8Zg5cyaef/55hIeHY8yYMWjUqBHatWt3F8bZs2er10aMGAH58/LlyzNE3aZNG4wfPx6TJ0/GtWvXsHDhQuTPn/55at2f2CF/79SpEypVquSOJWSfNgQoYrklfI6Arz6oXblQZOSYJvno7zZHjLb8GYVXlxyzdPLco4VV0iVPFfFgPtR/j2V4P78cEO/skbPx+GnPNbvXAIl3rH7VUCxffw7nryYhX0gAQoL8cO5KkjqvN/vlCmhSO/35xr+OXUeP2YfsTjM40M9yD68I0I5PFMF/7mRodsRFsjE/buWdkoRRG+fUVk2aD/sT12IzvkYpo9DtzKyDJPa6EZ9y1xVH9vqY+tEp/H3ihgrtHtu5rN3riKzbyR4KLVod73xzXl0HJYK7w+NFLFX2HrmOl+am8ZSQafFkGi3q7LMXJCg6dTFBJVmTH1TEs/zitLSs2Q2r51Wh1xkVdz6LJJmTJHWyVzo0LYJhHvrBQPacnNOXCAejxZ2cjNrg7fV8ldGGDRtw8uRJ9O3bFwkJCYZFrPV6HT161CJsK1asaHlLhKmI4nXr1mHChAl48cUXkUPOb9wp1iJWXtq7dy8+//xzjBs3DkFB2ffDrbfvPXfZRxHrLrLs12MEmNjJY+g5MAkoAr/sj8P01WnnSiU5y6vPZhwymR3Yln4dia92pF7l82zjvHipZWqypuUbrmHNttRETX5+wK20a2odmpXRnBavi8SW/TdwI+GWbl/3V8yNuMTbKulW9ycz9pguWR+JdTtTbZd67R9NFc/bD8Zh9ZZoHD6TPtGWZviANgXRukH6DMqZYb1mewyWf5Oa6blG2UDF7Hr8LVQvGwgR5dYlPuk2bt26jZDcaa+fu3oT63fFqkRajWuEQOZrW8Z/eAm/HUrNkC3lvVdLonjBVA/4legUdJ6d6sWU0rJeHgxuq7+Pjp5LwsxPruDMlWTULp8bU7sVcWmSrcwwtFd30Zqr+OXvOOTP448+rQqgfhXPfNndsPs6Xl+blsTM1tbH7wvBiHaFnJ1ultofOpOI85E3UaZwTkgyNhbXEPC1xE6XL1/GxIkTMXLkSJQpUwaa6DTiibUmqidiZZyzZ89i8eLFqFGjhqWprYhNSkpS9rRo0QJNmjRxzaKxlwwJUMRyc/gcAV/9tdGVC0VGjmmSj/5uc8RIEjOJB+3fiDgEBfphVu9wNKrp+ays167fhPyGnj9PqkjSipx/lat1JGHVuSuJ+pOXrMWPFYaECDsqoxb/gWNXcqsEWAdO3nBYV8641quaseAUpuIBzmkn4/Gh03HYd+Q6jp2PhyTeyp3TT4Ub92jlOJxXb6I9Zh1SSbtsi9wh+tnE6hYv51vrz+Gtr8+rau0eLYyRd7zu1ncAyz74cf596cSk7KGFG4Pxz6k4yxAfjamGamXTsi7/9k8Mfvs3VnnCOzcvqpJY6ZV5n562JBqTupO6l8NTDs6d6vWXXe8Lhx0HohGc2x/PNy2iEmS581kkZ43ljLdWAnP5ITEp/a84cj9zqcLZe2eshOzL1VtaeWtYFXVtlaNizelKdDKOno1XV4NJ0jWWVALu3EueYvztt99iy5YtKuQ3V65cbhOx9evXVyJWxO6cOXMQGpr6rLYVsfLa5s2bsXHjRotNnmJzL4xLEXsvrPI9NkdffFC7egnJyDFR8tHfcUYYXYxMUmdJRXyZoWzYFamS7kiCKvHISjIoKSKcJBRUkjOJMJdzvqNfKIOyRR1/QRZGMX4VMOWjUypc1p5I0LhIePLjdbPn/KrRtRj0+lFsPxBtt7q1sJAzu9Z3Em+aVwdj3zmBXf+keri1snhQJYSG+FuSfwmfP86XgIhgKWWK5MaigRVR2uZeXqP2avXMKGLlRwq52/lGQuq9xi0bFMSUHuXdLjwkc7L8CFI8LBCP1smnzuvKXcRaWT+jForbJE/TW48dB2JUpnE5v/1C86J3ee312r/+xVl8+P0FS7XBz5XCi82LOmymPY9OnE/AC9P+sZx/n/FSOJo/mHZFlt7Yvvy+kWe2meafnJysvJ61atVChw4dlOnu8sSKZ7dx48bo06cPnnvuOUtYsT0Re+LECYwdOxazZs1C6dLmOsNvpvVX/zbzih2zLRnt1SPgaw9qvflm5X0yckyNfPR3la8ziriUoK7aSUq+jSfuz697XYw9YsJo5c58+PWvNCHYvmlhfLI5/X23kg155dhqd3mI9VfBfg3JBP3lL1eQcuu2yli8//gNlRzpqYYF8aSBc7har9LPkrXncC02WSn54+fSwn4/nVAD4SVSRXzLEX/hcnRaNuhxL5aFnI+1LuJB1rIr3185FG+9Whm/7f4D9es9gP3Hr2PUWycgZyGljO5UBs8+mnaXcGY5yA8N4949ATmL+kDlULw+qJLFAzxn9WmV8Ktq6SAMeraU8tiu3HRRDdG5WVF1Vjm7i1y3c/ZyErrMSDsrK8m/5Dqe7P6cffdbJN5cexaSHO3phwvpZpi2ZSVZwf8z/C/Lyy3qF8TUnuUzhXT1T5cw95PTljbSXvpxVDROa7deSbf3nm1SWP3gxOJ7ntioqCj07t0br776Kho0aKCW2J0iVhJFiZf1tddeUwmhJKzYnoiVJFC9evVSZ2w1u7j/3EOAItY9XNmrBwlk9z/6HpxqlocmI8foyEd/a5GRMUYf/5YfW6wyFk/uXh7j3zthaVyxZBAkhNZemLD+CPZrPD/xAI6fT73LVhLkiJiVIkmOtiy6z+IZl7OqItJDg+1noY26ftMirM9dTVIeU0kk9XDNvCrcVYq8JuGf4rWW65baPVZEidF12644NF8y34r39tE6+fHEA/kxfkVaZuPGtfJh4YC05CpZ5SCiWeMqIaZyBZDYqhXJWi0ZpeMSU0No5ZzvL6/XzepwWWonYbNik0QrSPhw0p1rlDTx56nP2fa/o1WSLrm6qW1j4+diJWy+q9W90BIaLvs7s0X21cmLiahcKgjdWuhfy6VxEs+y3M2rlV5PFcfLbUpkdnifrO+pveQumPbEortFbEpKCqZPnw7JvTJjxgx1RlaKCFataDY8+eSTaNmypbumz37pieUe8EUCvvagdscakZFjquSjv+vIyBij5KBKmPlxhLqCp2nd/MorNX3lKXyzM1IJxFeeK+XycMdHBu2FhKfaK9/PrYOCoQH4v00XseCz1KRJkiV5Wq/03rK+Cw6rK5JEbMqZUhGbWpGzm+LllLBTyd6slaHtSuH3w9fxy59pQlHGkqtyMlPk/KqM6crSYfJBdU7SujzzSGGs+TW9V1zCunH7Nh6rW0CJSneWw2fi0WnKQcsQ8oNGswcKIESdiS2sfoDwxOdM1vfF6WleYcnk3fMpY+er5QeB1qP+gmTVlpJdmcmtOS1bd05FH8hZ3mHtS7v0ByJ37gd39+2JveTOOdkTsSIyp02bhsqVK1tCjDUbHL2nl9jJOlHU+fPnVVhx586dIaHDkq2YItadK51x3/TEeoY7R3UjAWYndiNcdk0CJOD1BKauuoytf6cmSyoY6o/I2FRBIdmBp3dPPVvYa8E5lb1XK2Gh/hjVvhBKhOXEl9ti8MXWtPOsjWsEY1yn1PDePUcTMOa91PBb29Lukbz4Ye8NRF1PHU/K7F7FMOrdCypxlpQSBQMg1/VejkovbEsXzqkyG4sdHZrmxenLNy1hI5YMAAAgAElEQVRzELudybIcfSMF7aenZTnOaAGLFQzAhchUuyRj9Kyejs9hOrMRdv0bj7lfXEFsXNqPDbXK58acXu4b06i9P/91Q2V31sqjtUMwur1xb+zpy8nYdyxBradkOHZXOXI2Cd/sjsWeIwnqB4enGoRC9iBLxgR8KTtxTEwMBg4ciH79+qUL233//feVuJQ7Xv3906JMJPx48ODB6Nmz512ZgzMjYoWuXOsjCZ4KFCiAhg0bphOxDCfOvk8gRWz2seZI2UTA135tdAc2MnJMlXz0dx0ZeTejbX9Hq+RUj9TOBznbejPltvKqynnDxOTbkDttJSuzdREPoJZYyPp1a0/tig3nseSrNO+rdb35/Srg/368BMl6K0WSem2cXVtlTD58Og6F8+dCrfAQrN9+BXM/OZNuLDl/OfbFsnjv2wv4cOOFu+xYPb46xFOZ2SLzkVDdZ8cfsMxXwp6TRElbFblT9/9+uGgJ55W3pF6AP/BCs6Lo898Sqs2xcwkoUiAn5L5eZ8rwpcew2SrMXMKehb946+WOXa04+zmTdd+4O1KcyypxmGQ+1itypriz1V22fZ8ugZ5OZrrWGzOz7/9xOBaS/dq2bHujrkqgxnI3AWf3krcx1TyrcrVOt27dLOZFRESgf//+yhP77LPPInfu3BABu3Ll/7N3HdBRVU34y2567yEJSeggVZoU/VFAEBRQsVCUKkjvvUjvIL03ARUQEBAF6aggVQSkKS0kIYT03rOb/8xd3tuSzfbdbJI353gku7d+9767b+7MfPMdIiIiMHv2bDg7yxnQqaK+Siyl0iFG5D179jCrrKIlltqiuFmKlxWIncy7awQl1rz4Cq2XAAJl7aA2B4QCRppRFfDRvusEjEofRv0W/8vcLEnENjZwdBCpVVoVZ0YumRQ7+mo1WYqTXy4lYtYOefxqw2quaNPYC01quDESKYqHPXw+gSmDbRp58kzEXJtj1j0CsdcSw7O/Ww5Sc50R4GWHsZ+EYOeJFyBiHnWiLQWRujoLvo/EwT9k7sLuzmIW30mpnkhJVpWxn4Zg9+nYIoo9V27KZ2Es/peIi0hWDKvGLggMlYmbnuDs37IcvKqyfnR1nkjM2Ods+KqHuHxPZlWvX9UV2yfW1GnItEZ3nmbC39OOETxZk1Cs7rZjMUqEadz4zq14tdgYb2uaQ0mMxdi9VBJj1tYnES0dOXKExak6OckvuaKiorBx40ZQCp7U1FT4+fmhW7du6NevHzw9i7LA66vE0rhIWSZiqTZt2igpsappf7TNQfjecAQEJdZw7ISaVopAWTyoTQ21gJFmRAV8tO84AaPSh1HHSf+w2FxFIRbcJzHZzFKnTk4tawAvN+W8ujuOv8Cuk7EsbRBJaIAjDs6poxUQIrgap0C683pNYNXYxny9/kv+YxZiVfH1sMOPs+vAxUm7FZGrSwRU7cbfKtIWxdruOhGLxy+ZlsmiSiRKFCOsjxgb63nlXhpIyY5LyYO3mx3PzExjUFSQjXnOaE1fH/63knWZiL3I4qurnL6ezIivmtVyQ4BCqp2Hz7KRni1Bg6ouLHbXVJKVI+GtxbRXqX9KcUUphxJT8zF05UMQSZc66dLSBzP6mDaW2lTzsoZ2jNlL1jB+dWMgC+vkyZMxevRo1KpVq8SHSRZaSvvToUOHIi7LJT64MjgAQYktg4ta3qdUFg9qU6+pgJFmRAV8tO84AaPSh9HsnU/x88VEpYGTlS0pPV/JqkVKY5OabujUwgfNaxeNMTRUOVJljm1ZA1g9Tq7ELtkbhX3n4tj4SHFpWssdHZp6oVUDT73TD5GC3WZsUSV2Uo9QtKjjjlN/JbM4yneb+zDrMqWV4USdu7Hqares447pvSsxS6UxQlie+TsZU7c8YXHDtcOcsX1SLZ5B+oej1+HlXxk1QpxRqYIspREpkOR+zP2tqf8ec++x8iRk/f5pfl2dh6toyQ7wssfwD4ORlStBZGwur/QH+dgzt3FSMGmdiEiJk0PnE3D2RjJiEvNAaaSIKZiz6KsOgkiuJm96AkptVbeyC1aPqIYhKx6yHLYkDau7glir1xyUrxPXRs+2AWhQIRZtW8n3ks6TLEcFy+qZTfGpT58+xZAhQxjJUknKjRs3sHfvXqbIKlqGS3JMZblvQYkty6tbTudWVg9qUy6ngJGgxBq7n4Q9pB1Ba8SIrKhrD8kVgWEfBKNzSx8WK0vxo63qezIlT5sMXv4Af72Mfa0d5oJdU3WzgpAl7er9NJBS9PnreejRWVnxoNQ8xGxLSnStUOW4NW1jUv1+/eFoFqObmyeLfyXlfOuEmoy1VlFI2Zr/nTyv7aiPK7L+Hz3LwuydyvluFeuF+jvg4FzdlUJN4ydrJ+XjJUWThCzDtCakAHLSvokXrv2XztIckfRs6w9yg9YkxMh85GIiCqWF6NDMu4h7t6a63Wbf4y3WiuUU0zap1t8xuRZTQjf89Jy5/CpK45pu2DS2RpEu6WKFylLsNCekDCvmirW3tWF5fRU/o7JVgpywrwTy6eq7F62hvDWeR6bAJSsri5Es9ejRg7ESl5RQah2Kg+3ZsyeqV69eUsMoV/0KSmy5Wu7yMdmyelCbcvUEjDSjKeCjfbcJGJVejEhpuBeRiUAfB/RubxgbLrl9Hr+axKyHbRt7wctV2eVYEzqU/sfJQWSx9DGUjzY2KQ+VAh2LdX1deeAZs1hWDXJUUgwpRpdStnAurGS95ZiWaY5k2eQUT+07QrcS1FeHif9oLUyYj+8eAluRDVsDUwvlWyXruT6yeVwNNKrhxnK1qtYl1/UfZtbmm7sXkYUpm5+wHMOqMr1XGFPkw1/mO65TyQVbJtTEtK1PcO9pJnM5btvIC5SOKcTfodi9RLmQaV3/fpAOO1sRWtZ1R1iAzKJd3kQ4s8vbipf9+QpKbNlf43I3QyHFTrlbcmHCAgICAgICZkMgOiEfR69mIF9SiH+jckGpXUgohcy+qRUhFpvWhZH6+2KFegZoxUk62NkwpmkSf09bfNDSDV1f125F1xWo5AwJ1hxJwsW7MpdeRQn1t4OnixhermL8fltGFlY92B4L+gbAzVmEnadSsOe3VKU6vdp6ouvrbnCwE0EkAjYeTcLhizIma0Wh9Eaze/kjIbUAv93OAqFbr7IDJC8JpRtWVa+EPk8sgJ+nGHZiG5y/k4Vdp5MRnVjAWLo5oZRT302qaPYcwLpibOlyZSnFjqWxE/qzPgQEJdb61kQYkZEICLeN2gEUMNKMkYCPsIe0I6C9hLCPyt5zRuzLB36PZy7KbzX0QqPqMtZmU8uQFQ9w7V+ZgkeWXlKYKW6UhML+qgc78X8r9r1gYBWQ27GphNIwdZ1xt0hKImq/59sBGPtJReb+PXL1QxBrMEm7Jl7o3b4C7kdkIiGtgMUzv1bLDeTKTvHHlPKoRV13vEjM4+N1ufFSjPZXveUphijdz4jVD3kXair3ZgNPfD20Kj9Fcrnut/A2EtLpYkGMlcOrYdHuSLWu0FRp/+w6qPwyvthUOJWGdoTzqDSskjBGfRAQlFh90BLKlgoEhINa+zIJGJW9l2vtq27aEsIe0o6ngJHwnGnfJcWXIFKjxw/uY+VxOyS9TO1DbrVLB1fF9l9j8NOFBGYdVpRRH1VELwNdxIsbCcWq3g3PxPPEPCUCLEpXRARMlLaJ0jepypEF9UDETyTrf4rG9mNFUxvRd6SU1wxxxuiXsciK7Wz5JQabfi5qlb60rhEjtyKhSwVSWjkhNm3Kj5ueJSkyJmcHEYhxuzzmkhXOI2OeRqGuNSIgKLHWuCrCmIxCQDiotcMnYCS8XGvfJQJGAkbGIiDsIUMRpFhOcrs98dt1TNsjb4UIsT560w9EWqVONo6twUipzCEUu/r+tDt80/07VsDQD4LxICoLPefdL9LlqhHV8HpdD2w68hxbjiqTPCkWpjkdXVRP7ZC/PRmLVT8+U/pOtfzPlxIxWyF3sWpDbs5iRiRGuJCVuEFV81jPzYG5KdsUfvdNiabQljUgICix1rAKwhhMioBwUGuHU8BIeLnWvksEjASMjEVA2EP6Ivj3wwzM/CacsRJTeqN+b6Rhxn57Po/sW696ItDHHnvOyFIRkRBLMaXgqRzoqBf7sL5jo/LkMnzrcQa83OzwbjNvvgkixiKWZ2K45mTfrDqoEuiIqVvDcfJaUrHd0ZyWDZG7BysWpPa+2v4Ud8IzGCkXMR93/Z9fEQbtIUuu43q4DaQKrFt7Z9RmuYUDFfLbGjLnslJH+N0vKyspzINDQFBihb1Q5hAQDmrtSypgJLxca98lAkYCRsYiIOwhfRFUzeU7pD3Q9vU6LI8vETl98IYvLt1Lw7j1j1nTFF+6a+orqFHRSd+uzFJ+54kXSEwrYLHCpJyS7DrxAqsV8rvSHBLT8plSSrGy9Dfl5jVG6DftfHgAvjsVy5pp3dCTuV0LIkdA+N0XdkNZQ0BQYsvaigrzsVjahtIMtfBjJrxcG7t/hT2kHUEBI+E5075LlEvM2fmU5XXlhJTYLz5SzqVL30XG5iAmKQ9VAp3g52mnbzcWL3/qejLiU/JRp5KzWdx5uWctKi6XxcOSVVoQZQSE80jYEWUNAUGJLWsrKsxHUGJ12APCj5nwcq3DNtFYRNhD2hEUMBKeM+27RLnEzUcZmLXjKZ4n5KJFHQ/0bpmKxo2LKrH6tlvWywvPmvYVFjDSjpFQonQhICixpWu9hNHqgIBwUGsHScBIeLnWvksEjASMjEVA2EOGIkjWRHIVFs5q3RAUcNKOk4CRdoyEEqULAUGJLV3rJYxWBwQSEhJ0KCUUERAQEBAQEBAQEBAQEBAoPwj4+vqWmckuWbIEmzZtKnY+Xbp0wYIFC+DkpF+8eHJyMgYMGICJEyeiWbNmRdrX9r02gEu6vrbxlabvBSW2NK2WMFadEBBuG7XDJGAkWIi07xIBIwEjYxEQ9pCxCJr7rE7/5Xvk3L8Bu6AweH42wtjhllh9c+NUYhMzYcdlGaNHjx4xpZMU22rVqhmFmrFKprbOjW3f2PraxleavheU2NK0WsJYdUKgLB/UOgGgQ6GSxEialY7YGV8i7+Ft2Fevh4A5myFyNk9eQx2gUFukJPExdMyWridgpB1xASNBidW+S0oOo6wrZxEz5hN+AD5DZ8Dz81HGDrlE6gvPmnbYyzJGghKrff3LYglBiS2Lq1rO51SWD2pTLW1JYpSydz0SV38lf3EaORee3Yeaamomaack8THJBCzQiICRdpAFjEpOQdO+OpYrkR/1GNKMNDi80lDvTs25h9J+2oX4xWP4Mbm/3wd+k5arHWP+sydI3rUS0rQUuLzxDtw6fab3XMxZwZw4mXPclmy7RDDKiAIe75FNs2oPwDXELFMuTolVZ7VU/KxGjRoYP348WrZsiS1btiAoKAiLFy/G5MmT0bZtW1y8eBGXLl1C06ZNWTkiWUtJSVFyN87KysKuXbuwY8cOUNstWrRgZevWrcvmGhsbizVr1uDgwYPw9vbGF198gcOHD2Pq1KnMXfnx48dYtWoVLly4gNTUVFSuXBn9+vVD9+7dIRaLtdY3C6ClpFFBiS0lCyUMU3cESuSg1n14VlGyJDFK3rkCSZvm8Th4D5oOrz7yFylrAKgk8bGG+esyBgEj7SgJGAlKbMqedUhcM4MB4VCjHiru+E37xlEoYc49lHP3L0QPfIfvjRRYUmTVyYtJnyPz/K/8V2EHb8K2gnkUEr0AelnYnDgZMh5rrFMiGB1sAiRcl8Hh2xjo+pdZoDFGiaX41+DgYBY/a2Njg+zsbAwaNAiFhYVYuHAhc08+c+YMc1UmZZMUXS5mtmHDhpgzZw5cXV0xbNgwuLi44MqVK1i+fDkWLVoEf39/TJgwAaQsDx06FDk5OZg7dy5TYnfv3o0qVapg1KhR6NatGzp16sSwOXHiBGtz48aNqFq1qsb66mJ2zQKwlTYqKLFWujDCsAxHoEQOasOHWyI1SxKjvCf3mQtbQXwMbP0CEbhiP+yrvFIiOBTXaUniY1VAaBiMgJH2lRIwEpTY6CHvIefWZR6I4E2/wrHea9o3j4WUs5w715D38A5sAyrCuWW7Ysf1rH8b5P57i/++4rbTBlmWdZ64ngWFZ007YBbHSJIDbFMhVfoiGxCbPoevsUosWT0/+UTmWs9ZaocMGYK3336bfSaRSDB//nwQMVaPHj14JdbNzY0pnKTcBgQEsLKk/H799ddwdnZmFl5SfteuXcussCQ01v79+2Pp0qVqiaMSExOZtXbKlClwcHDQu772nVB2SghKbNlZS2EmFvrRLwtAW/zHTA1oBTGRsA0MtUo4dcUn48wh5Ec+hn3lWnB5S3aLWl5EV4zKCx7q5ilgpHn1ywM+Lyb3QuYfx3ggQr67oNelnbVglLRhLpK/XcnmYRdSFaF7rwA2NlbzeFsLTlYDiJqBlAhGpcQSq8hETErs2LFjmbtv9erVeST379/P3IvJsjpixAhGJEWuxGSVVSd9+vRBzZo1cfnyZSWWZFUXZ1KQ7969i2vXriEiIoKVJxdjstRGRkayPhVZlgViJznaghJrzSeOMDaDECiRg9qgkZZcJQEj41+u04/vQ9ycIXxDFRZ9C5dW75bcolq4Z2EPaQdcwMj450w7ytZdIvfBbSRtXoC88H8hcnKBU6M34NV/AsSePjoN3Jr2UM7Ni5BmpsOx4esQObvqNH5LFbImnCw1Z337KRGMSkFMrGo6HVISKaaVLKGKTMekxJKrMH1HrsOkxCYlJWHv3r0s5tXd3b3IknCKb3FKaL169TBjxgw8e/YMHTp0QIMGDZjFlpRoal9QYjXvckGJ1fcUEMpbPQIlclBbPSrKA7Q0RpLEWEAkhtir+Bx1OXevA1KJXq525oJdF3ySNs5lRCeceA/+Cl69R5trSEa1m3vvb2ReOA4bRyd4fNgPIjdPo9qjyrpgZHQnpbwBASNBiSUE8p78i6jPX+fBcHu3B/ynr9Vpdwt7SCeYhPNIB5jK8l4qzp04LS2NWU379u2L1q1bM5SioqKY9ZTcgClWVZ0SS58NHz6cr1OcOzG5+44ZMwYbNmxArVq1iqzCzZs3WQzs+vXreXdjUkzJnZjck0ko7nbbtm3w8ZFdbN27d4+NlxRjal9TfSEmlpy3BREQKEMIlOWD2lTLZEmM4hePRdpPO9nQPT8fCZ+hM4tMI27eMKQf28s+d3mjAyos+d5UUzWoHV3wSf91L+LmDuPbr7Bgp1W6FBcW5COiUy1I0lJMiq8uGBkEfhmqJGAkKLGEQPZff+D5yA95MJwa/w9Baw7rtNOFPaQTTIISqwNMZXkvFafE5ufnY968ecjIyMDs2bMhEomwevVqxkRM7rqalFhiBqZ41tDQUJw+fZoplStXrmSWUk7xrV+/PmbOnInc3FzmfkxETuHh4ezfvXv3ZkowfU91Ro4ciby8PBY/S2zG1D8pqWRxXbFiBV555RVmeaXxnjt3jn3PtV9cfUGJFZRYHR59oUhpQqAsH9SmWgdjMZKkJCJx9XTkx0TB6dUW8B40Te3QpFkZCH87jP9O5OiMymejipQNbxsCaXYW/3nlk+EQuRZ1zTHV/LW1oys+5FJM6TMoJtb1bflLqrb2Lfk9jS+ym5xIxjYoDGEH/jZ6CLpiZHRHpbgBASNBiSUEpOmpiOz+GiTJCQwQ74FT4NVvvE47W9hDOsEkKLE6wFSW95KmPLHR0dEsppQUUWL7HThwIHbu3MnchTUpsVyKHYpVVUyboxqTSgry9u3bmdIZHx/PUutQHx07dmQpciglDynAe/bsYcosfXfo0CHWf5MmTXDkyBFGBEV16W9Sfun75s2bM4uspvqCEisosTo8+kKR0oRAWT6oTbUOxmKUsGo6Un/YwA8ncPk+ODdvW2R4hfl5ePJWMFAoZd+JffxR6ef7RcpFftIE+dHh7HORixsqn3pqqqka1I6x+BjUqRkrRbxfl7FBk7i2eR8B87Yb3VtZw8hoQNQ0IGAkKLEcApKEF8i+fRVidy+QJVZXEfaQbkgJOGnHScBIO0ZCidKFgBATW7rWSxitDggIB7V2kIzFiAiNyArJScDszXBt95HajlN2r0Xqga2wsbWF52cj4f5+7yLlsi6dYmUgkcCt02clbtU0Fh/tK2DZEvmRj5B58SREDk4y/EViowdQ1jAyGhBBidUbQmEPaYdMwEg7RlRCwEk7TgJG2jESSpQuBAQltnStlzBaHRBISJC5bAliPgTyfzuCrOUTWAc2Ht5wXXEIIt8K5utQaFlAQEBAQEBAQEBAQMAoBCjPqSACAmUFAUGJLSsrKcyDR0C4bdS+GUyBEcVaFiTGwqF6PeYCbLAQt5wV5RukeeiFT2EhMn/7hc2hPOWK1QsjgzdH6a4oYKR5/QR8tO9vASPtGOl9ZuvWZJkrJeylMrek5X5CghJb7rdA2QPAWg9qSWoSCvNyYesXWOKgWwNGyd8sQ/KOr0Fxs159x8H7y6kljgs3AH3wIdZRYh8lcW7xNgK//sFq5mHOgeiDkTnHYc1tCxgJSqyx+1PYQ7ohKOCkHScBI+0YCSVKFwKCElu61ksYrQ4IWONBTcoaJbwncX27KwLmbNFhJuYrYg0YhbcJgTRHzkhc9XwcIFYfq5n36C5yH96BrX8wnBq/oRcw8UvGIfO3nyH29ofvqHlwavpWkfqUhsbG1o7/XFd8CnOy8KRNCF/PRmyLKr89L3Yeeg3cygvripGVT8OswxMwEpRYYzeYsId0Q1DASTtOAkbaMRJKlC4EBCW2dK2XMFodELDGgzrio4YoiInkRx92+B+mkJWUWANGuiqxuQ9u41lfueLpN3kl3Lv00gm63Ps38OyLt/myzi3bIXCZLB8tSfaNPxE/fwTyX0TJrKhL97DP9cEnouurKHghSxtkF1oNoXuv6DS20l5IH4xK+1wNHb+AkaDEGrp3uHrCHtINQQEn7TgJGGnHSChRuhAQlNjStV7CaHVAwBoP6qjPXkde+L/86Csd/Q9ir5IjWLAGjMg6nbxzOXOx9uo7Ht4DJ6td3bRfvkf8gpH8d+6dP4fflFU67AQg5/ZVRA/qyJd1avImglYf5P+OmzMU6cfl7r+BS3fD+fV39FJic25dQvqxvYCNiDErO9ZtotPYSnsha9hDpsKwMC8HhRIpRE7OpmpS78sQk3ZcShorS3tIH8ilGakQuXroVKW8YqQTOAqFBJy0IyZgpB0joUTpQkBQYkvXegmj1QEBbQd1/rMnSFg+GfkxkSxfn9/4pcW2Smlf0n7aCRs7O3j2GA7Xdl2LLZt97XemqNpVrAznlu2VymWcPojk7UshzUxnKU68+k/UYSbai2ScOQxJUhwc6zSBQ+1G2iu8LKENI50bUiiYsmcd0o/ugY2jE7x6jYbLm+8Z0kyROllXziJmzCf8594Dp8Cr33id26a61Aal+PGbshpuHbspKLHKqYIMUWJ1HkgZK2iOPVQSECVvW4KkbYtZ1x7dBsN31HyTDaOsYGQyQFQaKm/4ZJz9CfELR0OamQbn19vznh+a8LUYRoWF7ELRxsFRaTjpv+6FNCsDzq+1hl1IVXNtBaPbtRhORo+05BoQMCo57IWezYOAoMSaB1eh1RJEQNtBHb90PNIOfcOPkIh4yJVUVegH/UmbioBUyr6yDQxF2I831M5MVdHyn7kRbu/IFS9zwEHESElbFvJNh+69CrtQ3V4ytGGk73il6SkIf0fet33lWgj5/k99mym2fOqP25D5x1HkRz2B2NObYevRbYjO7ZOiT5YPG3sHpTrZ188jbt5wFMQ+g3PztghcLst9a2p8dB5oKSpYVjCimGaKbeak8pkok1lkywpG5tqW5Q2fmHHdkHXpNA9n8IajcGzQXCO8lsAodd8mJK6fzZRY9w/6wm/i12xMLyb3QuYfx9i/xV5+oDAYGzt7c20Ho9q1BE5GDdAKKpc1jLKzszF16lQcOXJELbqLFi3C22+/jQEDBmDixImoUaMG/+9mzZqB0jEmJiaiZs2aJlud5ORkpT4MaZjmRWP/9NNPUaVKFTbHli1b4pNPir5TLlmyhHVB86N/b9q0qdguu3TpghkzZmDOnDmgca5cuRKenp5K5RXbo3HQ3z179kT16tUNmYrZ6whKrNkhFjqwNALaDuq42YORfmI/P6yAedvh2ub9IsNUVcxEru6ofDJc7XRSdq9F4tqZ/Heenw2Hz7DZOk2dFCm66XZq3AoiZxed6qi+YNDfFRbu0tn6qQ0jnQfxsmBBfAwi3q/LVxP7VkClI3f1bUZj+Wf92yL335t8GVO6ZBfm5ihZIEyNj0mBsJLGygpGT9+tAUlKIo9qld+iYWOvbI0yFPKygpGh89dWr7zh82JiT2ReOMHDErzpVzjWe00jTJbAKPLTJsh/Jv9tC/n+Al5M/Bz50U+Vxhay83fYV5ef89rW15LfWwInS87HHH2VNYw4JbY4BU8VQ0UFs379+hqVQ0PxN4USe+zYMTx9+hRDhgxBTk6Ozkqs4pgfPXrEK7bVqlXjv1JU/GfOnIlevXrBRiHFoaISS5Vu3LiBAwcOYPr06XBycjIUFrPVK9dKbHx8PC5cuIBTp07h3r17iIqSkbP4+fmhTp066NSpE7vFcXMzIgem2ZZOaLg4BLQd1BnnjiB2Wj9W3S6sOipuPgGRm/r4pNiZXyLj1I+srCZXQ2K/fTG1Lz8kusmmG21tkrhqOlJ+2MCK2VeqgZDdl7RV4b9PXDcLKd+v4f+uuOM3ONSop1N9bRjp1IhKoRdTeiPz96PsU6/eo+E9+CtDmim2TuTHjZD/PIL/PvTAddgFVVJbPv2X75H11x+w9faDV/8JOsefcY2ZAh+yaqSfPABIJCx/rNjD26R4lHRjpsCoJOdAjNSxMwYi++8LKMzOZJcYnt2GwOsL07j609xKO0bmXp/yhk/W5bNIWD4JkoQXcHmrM3HOZ+IAACAASURBVPxnrNcKsSUwiuz2GijvNyd+k1YgfvEYpbER83qlY/9B5KZsudE6AQsVsAROFpqK2bopaxiVRSWW9JJZs2Zh0qRJCA0NhbY5qiqd3ObRpsRSP9HR0Vi7di3TdzhRbS8vL4+Np0OHDmjVqpXZ9qahDZdbJZZuSxYuXIjGjRujRYsWTHHlbhlo0zx79gxnzpzBDz/8wEz4ffv2hbOzaUk/DF00oZ5mBHQ5qClnK7mYkturNmE/7mJb2AWFaSya9vN3yHt8j8UNeXz0hbZm2fdRn7+BvCf3+bIhu/6AfTX5gaKtkZTvVqMgMRZO9ZvBpXUXbcX573XBSOfGFArmRz5i7mbkem0qybl1meWSpVysybtWsGadm7VB4Aq5NV2xL1qDqF7/4z9y79wLLq07I2HZBBTQy+Ob7yFg9hbELxrDSJ1IufQZMYelPuLEFPjEjP4YWVfPsSYdajVAxe1nTQWJ/u38tx14/ANg5wLUnwAEtED60d3sUsChej2mZOsrpsBI3z5NWT714DYkLJMrrD5DZsCz1yhTdiEosVrQNNceIs8WCh1QTJtl0oW1YGPmwkhxCmmHdyJp03xI0pIBGxvY+gfxjOvs/KpeFz4j5sKpifW9xJryzLbgspZIV5bYS5acmDYFj8aiaBnl3IlHjx6NgwcP8m7I5GY7YcIEfPXVV8xtd8uWLQgKCmKuuWlpaVi1ahUzeKWmpqJy5cro168funfvDrFYjNjYWKxZs4a15+3tjS+++AKHDx9m1lNyWX78+LHG+qp4/frrr/j999+Zy6+9vb3ZlNjXXnuNKbGk7C5dupQ31qlTis+dO4cTJ07wY7LkGmvrq9wqsdqA4b6nWwhaPFJmyeecXBAEsW4EStNBrRojVennexD7BJgd4NKCUfySsaAXLBLHBi3gP3UVi4uV5mbD1reCWlc8UhxJgeSE8sKKHJ2Qef5X/rOAGesRO2co/7djvaYI3nSc/1sbPmTpTTuyi11ueHw6CK5qLhDC24ZAmq0Qa3nicclYMXKTgJ0+8j0V0BKp+X0ZuRknQasOwqnpm3rtO20Y6dWYjoXJapr150nmdu/+8ZcQe3jpWLNoMdUQAK9+E4plyDa0E3NhVFhQwBi788Lvw6FGfZ3Zug2dh7nqmQMfIk5K+/lbQCSGz/BZ8Owuf87NNQ9D2s2LeIDEtbMgSYhh8fjeg6arbcYcGKnrKOPsYcROl1++ij19IHJxYxe9vmMWAnb2oM+s9WLAUjgZstbWUqesYWSoEsu9yyvGmnLKbnBwMBYsWMBcbNPT0zF27Fh069aNeWaScMrcxo0bUbVqVab8knI8dOhQ5vo7d+5cpsTu3r2bxbOOGjWq2Pqvvvqq0tbIz89nVs969eoxJZlE2xwNtcSSsv7GG29g0KBB+Pjjj3m3YnXthYeHY9q0aVi8eDFCQkKsZTuzcZRbJZaU07t37yIgIIBZYe3s7DQuDAWAb9iwAQ0bNsR7772n5ENuVSsqDKZUWT/IckkuwRRTahtcCa5vdWaMyeaWkvgxS/1hI/IiHsK+am2dLNVkoY4e0gkUm8wrW+t+RszID1EoKWAfqXPbpvhGco/j6hGbce69v5H5pzwWjfK5EvacONZpjOAtJ/m/NeJTKMWTNqEozM1m5W0rhCDsoDxWl2uE8tNSnlpWRgMpmLnXGmmPgb3ymBi4VUZC9EdIPbid79p3/FJ4dO2vNJTM339hVhmXVupZpi29h8i6RvGr5KZNQuOqsGiXwfDRXqS9RM8eWePJsu9QS/mlwuDGX1Y0F0aqCrjfxOVw/6CPscO1eH1T46Mam28XXAmh+69bfF66dBg3R5kZnS7R6DJNVUyNUXFjyzh9CLEzBih9TUzzlY/+h+ejP2bpymwcnOA7ej5TbsWevlZlmdWEE3ngpO3fDGl2Jlz+1xF0sVkexVJ7yVLYaiJ2IuWMlFV1llhNSiwpj+oIlLg5EREUWVunTJkCBwcHRnxELrlkhSUhy2b//v2ZdZMssaqiWF/1+5SUFHz55ZcYN24cX9ecSizNk6ysZIEmqzO5FatTYk0R52uuPVFulVhuUW7elL180u1C7dq1mXtxgwYN2L9V3YclEglOnz7NNpcqo5e5FkhoV38ESttBTcy4kd2bgciFSMi11bPHMP0nrkcNS2OU9tMupRgrcufVlK6IlD9SApVEJIL/lFWImz+C/9j1nU8QMHNjkZkTpjm3rzHlhCyMxGwcP28EJBmpfFmy5NLLjcjZlVkaHBu2RMKySciPiUBGSE3UXiKzAKsKpccIb1eZ/1jk6IzKZ2Xx9IpCbuiU45ZiYmmuDjUb6LFCJi565A3gxUu26LqjkPqinpIrbdCawxA5ucjiv8W2yPnnCnLuXGODcG7ZDoHL9hYZkKX3UN6TfxH1+ev8OCiePXTPZaOBopRbdoFhgFhsdFuqDZgLo6TNC0B5ljnxGTYLnp/JnwuTT8RMDZoaH0liHJ52fkW+R0KrIXTvFTON3rhmn4/qCkrLxgldolCYhKX2kGo/FLLxfNRHyLl5Uekr3wnLkLBUntKMUpWRJwAJ8R4Q/4E1iKa9FDO+O7IunmLDpHCXSr8+ZOd+eRNTP28ljZ82BY/Gp68SSwquonJJ7/1k8Lp27RoiIiJw+fJl5iJMltbIyEhcvHiRWW65cERVhU9TfVUlVp2yqG2OxlhiSYml8dH4yVBHIZakkJMQDpxwY2jfvj06duxY0suu1H+5VWIJBVq8pKQkdnNCxE70gHMET7a2tujRoweGDx8OX19fq1o0YTCaESgtBzXHiEspDCiVAScurd5FhUXfmnWZLYVR2sHtjPUyL+oxshQsoT5DvoJnr+JfftJ+3Ib4r+WHqF2FEHgPng6xtz+ej/yQx8aj+xCI3b1Y/l1Kk+TU6I1icSNr7LMB7fjvHes2ReDqgyAllIQIVygvMCdczlh1DcZ+9QUoRy+JYkoKcy4a4Zd9409mAfH8fKT+XcX8DoidAH8ZGyoxdJN1RZKSAPtKNZH+83fMKqkqROhS5bfnRZQ8tocavspeaFVTF6kbHMU2J21dBElqMlzbfgCvPsrEMVonJJXgRf9qcHR/AWm+DSTBPeE3Xb5emuqT62ZB9FOQBd6uYhWtXZmqgLmes5xbl/B8+AfMI4EuH4I2/MLcikubmAMfYomnc8fGxQ3eX06Fe+fPrQ4W1TASIvWruOOcWlZsc2CkCRCyxpJVloRiY/2nrmaWWHXi3PxtBC7/gf+K8qQT/gXxL+Dcoi0oztxSogmnyG5NWRgKJyF7LsE+rIalhmY1/Vh6L5l74toUPOrfGCU2KyuLpaQhjhwiNiIDF1lcycWYlDxtSiy5BWuqr4sSS3rK/Pnzmcsy52LM4arpO23EToqMzjExMcyt+PPPPwe5DpMrtaDEmnv3mrF92rh0u0LB3MRMTLmU/P39zdij0LQpEbD2g5py1Cas+QqFOdlw6/QZ3N/vg+iB7XkIPD79Er6j5flfTYkN15YlMCJ3VSJTUieUj5XiwFRFmpGGxE3zkH5oBwqlEv5rRaWX3JKz/7kCuwoVURAbjYyzP7FyurBnRg95D6RMkfiOms8YpzmJmzsM6b/KLY4Bc7bC9W25wqw61rxHd5lipws5mLFrmB/5GJHd5ak4PD4eCN+xi/RulhTXghfP4FCzPsM/4oN6KIh7XrQdotwvLGSfE1FZ6A9Xi5S5s3ginI/uZEosxQX7jl6gcTx0+UDkXJyE7v8LdsFyi7bWyeSnA7v8AYnMYwGVPwTaHdRaLevyGcSM/ZQvp0tuTq2N6ljAHM9ZwYsoEMM6uVU71G4Mx1cagtJ/lUYxBz7WjkPO3etK5z25sFfcfqbYYZcERunH9rB4fjojyCWbzsasy6ch9vBB3tP/+LGSN4tHj2Hw7CGLO46dPRgZCunrdEkhZKr10oQT5QKnOZGUaGiHqSZrYDslsZcMHKpO1YxRYhs1asTiTykulSyS6qygV65cYdbJbdu2wcdHxitBhi4ieiUyJ3InphjY9evXs9BEElJsyZ2YFE8STfVVlVgikRoxYgSLr1X8bseOHUy5JIWYyKQ4Ifdjirkl92ZV5mB9lFhqj9L6kAu0l5cXmjdvrqTECu7EOm1H6ytErGO0odq1a4eBAwda3wDLyIgKCwtZIDw9/PRAGivWflCrMhKTEuTSqiPyn0fC1i8QFMNJ6T7MKZbAKHH1dKTslaUPIvHo2g/2VevArlINODWUu4Vy37MY2EEdmVVVUTx7DofPcPU5d4mFmNiIOam48zfGtqtJ8sL/g8jVDbZ+QXwxSXI8knetBCnIJFL/YFTZ+RtTjInEKfXwDkiSE+DYoBkCF38H2IjMuTxF2s66cg4xY5TJqoJWyVI/6So0t4RV0/jiFZZ8jxcTP+P/prlyscaUqsm+Rj3Y2IjYRYu6XJYPO1SHKC2Jr1/5xJNiU1VRoWd9WyP3wT8Ka/U7Yz3VWZLvAvsVynvWAj6VM3sX107SpnlI3iljtSbxGToDnp8bf87oMm5zPGeK5wc9R0HrjugyFKssYw58zDFRuughqyQJ+7dfIIsXN0Ry//sHz/q15qtqYlqnQtaGEbHwJ29bgoK4aH4OlBqOrMkx43sg66KcW8Dri0nwNmHKKk14a8OJQiWkOVlwbtaWX0tD1q8019GGUWmbmzFKLCmJ5Irr4uKCwYMHM+Zhes9XdCemcEP6e8WKFXjllVfYO+q8efNYHCm5ExPRK+VaJevsyJEjQVw7ZPzatWsX+56UXE31VZVYzrJKqXVIUeaE+h02bBizxH700UdwdHQEKbDfffcdc3GePXt2kfBHfZVYGjsxIu/Zs4dZZRUtsdQWxc0SXgKxUyl7SmiTELX2119/zTa7IKZFgBRYugEi0iy6LCgXSmzvVmBWPAVx79ILfpNXmhZcDa2Z68eMLKnxS8eBLIeUe1fR8kZKlyZCjdT9m5GwYkqRUVc+GV6spSluwUimZJJQ/GvY4dsGXQBEftIE+dHhrB3XNu/j2YfDWHx8lJq18v9qHdw6ypgDLSVkcY74UO4uSqlg9HXVi1s4irkMc+I3ZRVS964HKfUkTk1bw6n+a0jZt4mRYpEFJnDFAdhVVG8tfdixBkSpiXx7mtaJCtElQdLGuay8Y4PmIIuoXiItAL4PAbJfyKpV7wVJwxVI+Hoic1l3rN9MxqKqIqr7yn/aGri911Ovrg0tbOrnTJqWgvAOVfnhFBePbeh4LV3P1PgYM/74haOQ++A2I57zn7aaXVSRez15EORHPITY0xsiFw92TlAIQ8DCnWov43QZQ/zS8cg8ewRibz/4jJyrNhaWa8eaMOLGFD34XRY3z0nwxmPs+Us78i3iFymHiWjKr64NK8KaXJttRCK4dvhU6eJRta414qRtfpb+vqxhZKwSS/Gt48ePZ1bUZcuWsX8rKrGkVB45coS9/1Ne1SZNmqB37944dOgQs1aSoknKJFllSfkjZZYUYfqeiJ+ovLb6qnuAFGSqoxhnS2WioqJAjMiUgocUbiKkJdZkSvejjqNHXyWW+iBlmYil2rRpo6TEqqb9sfS+1dRfuY6J1WUhyJ2Abh+2bt3KzOyCmA4BCiTfvHkzc8+goPi6deuWSSU29cetyL13A3bBYfDqP5Hl5ySLGCl8nJBSRMqRUSKVoDA/XyclTp8fs5ybl5gV0qFOI9j6B2scYtKWhUj+ZhlfxrPnMIh9A+FQ5RU4vaaeEZIsqcQUmx/xAElbFFxkRWJ4fjZcq7JGeBJzLSnIZA3QVyiOK+ozZcKg+PHr0CA4ABFdi5IxkfJXEnF2uf/eZK7QIk8fuL3zidZpEiZEHGPj5Azn11ojZfc6JK6Vx6gFrf+ZufMS6RWlzaA9SIpm8vYlfNvkSixNS4J9jfqoMHcbRO5eLGfviyl9kPnXHxARS7SNDTx6DNW6TtRofvRTFGZnwL6aHhZYxZmmPgCijgN2rkDN/khcPxuUK5kTsZcviOTI7d0eSvjQvPPCH8Cheh1GRmMp0ec503VMRALHMWuThZxcNkurmAMfQ7CgGNp4hdAHYrAVuXpAmpmKzD/U4+vx8QD4jl1sSHd61bEWjBQHTfm6kzbOYx/ZV66JkO/+5C3TFLsfM0F+SaSYI5vOJH0IlYjIjQjdSBzrNEHwFjnDvCqIijip/ubqBXgZLmyNe6kMw23Q1Egpnjx5MiiXba1atQxqw5SVyEJLbtcUE6zqsmzKfgxtq9wqsbQwZIavVKmSxvQ6pMTSLQwpWwIjsaHbTH29v//+G3/++Sd69uzJ3CJIypolNuvSaRCJByeUC5AIbQoL8vF8WBdGrCN294T/7C0ab+O1IU8KClm5qF2Pj76A7zi5IqKurq4/Zil71iFxjUzxobQKIXsus/ysnKT/+gMjOBI5OTNG5fTj+5B6YAv/vboUOIrjobyfz4e/z3/k3KKdjGgorDr8Jq3QSSFXbI9YiVkuQwcn9jHFy5L1yvHVFsUquKrWLWLjfd5jAho1qI+nHapCmpXJd2FfvS4opyr1Ye0S1bMlH7/GvXATS3RBbBQcar4KlzeLps5RfDlVnZ/P8DmgSwnKjxu/SE7K5NVvPHOBLwmJXzwGNCdFKS6GtyTGp+tzps/YSIFlpGJiMbt4YK6tpVTMgY8uUFBcMaXG4iTl25VI3CDzEtBV6LwjJnlzS0lhpG1e5E1EbO9O9ZuxnLycqKY5Is8W9w/7gVIK0XeUQo7Y0LUJhZWEt6vEFyPyuCrnnjELOeUCJ24JSKUs3IEuHTicivvN1dZfefjeWvdSecBenzmSd+LTp08xZMiQEk/neePGDezdu5cpshwDsz5zMXfZcqvEcoHKd+7cYSZ/cmUlEzolOuYCp8nV9ZtvvmF02rSA2nLJmnuxynL7FEdAUtaUWNXUMkTi5DdpOb+UZOEk65GxQq6m5HLKSaVj/zEW2+JE1x+zmIk9kXVBfvtNcZQub3RgzZLLafg7ctdGcifz6j0GlM6AhNx76eZcExtsyrerkLhB/iJI9YmFWH8pRPSXHVlaGEoB4T9rM8vRSjl4SYjBNfTHG8Uqn5kXjiPz/K/MSuDZbTBuRcehYa0ayDh7GLl3rzPWUCJ5ojkaI1lXziLv4R1GLkIMveYSddZlTeloiGQs/0UUc5Mkcpa8x3chcvVEfuRDfohcOo3UH7cxF15OyLXZe8AkpP/8PaR5uWx/FOeCbOr5khX5xeTeSs2StZisQ5RKw7P7EDi3lJOmmbp/be3p+pxpa0fT9/nPI9iLDu0pS0n8krHIfXiHeViQZ4I6IW8Teh7J2u83fgmzbKqKJfBR7JPOhJgJPSBJioddUCUErv6R/Z+8HCgnNeV+JtfVQqmUr2YXUoWdrVx+Yoodd6jbBOSWbgmma0tjZIo9lHnuCDIvnYbYzYOlfkpcP4cnVqL2KyzcpfYSTbVvxXAOOnvJbZkk8uNGoH3Pfmc8fVDp2ANeiVX9zXV9uysC5sgvVk0xv9LaRmncS6UVa2PGTeSyRLJEGVKIlbikhNy1yROVDE3Vq1cvqWFo7LfcKrGECi3Q/fv3cebMGZw4cYKxf3l4eKB169ZMoeWCtClwmz4TxHwImFqJNd9I9WtZHPkAbkuH85WyPhuHvObv6NeIDqXdZ/aCKCmWL5m66AAKXYxnLHXatwYO53/m2y2oWhc22VkoqPkqcv/XBe5z5OQDUp8KSJu1i5H92CTHQxoYhkJ7zQRV9ldPwfnbpXz72Z8MR26rLjrMWLmI3b1rcNkgJy3Kb/AGbDJTYfvoNl8wY+QyFFTXLQ0Ja2/TDEAqgdQ3CBljlkPqLktmbqjYPrwF19VytubsbiOR+0YnQ5vTfLBnpMJjitzluKBWY2QMU894bfv4NlzWT4NNXg6knr4gnKR+QRDFRsF143SIEmIg9Q1ExuB5kAaEQJSSAJd1UyB+EcHKZw6YCacjW2H74BYbU6G7FyR+FWGTm428pm2R2+Yjs8yRa5Ticp32roTdnZcxekS6VShTQiQBIUifvs2s/Zdk4867V8D+kszdNfd/nZH9qflzxTpc+AVOP8hduLO7DkZu665KMNjdPA+XbXLLZk77Hsjp3K8koWJ9O/7yDRxPyFhqSbI/GoLct2QM5Dbk6hofzeK8XbbM4stk9p8O5/1rYZOewn+WNnc32/uCyBCwv/ALRJlpKKhWH/QboSrOu5fD/tJxOaZfzkJ+vZZa4RMlxcHuxu/M+prXtA0K3WQhXZ5j3gMK8vn6qct+QqGdPcQvomCTlQrXVcqs+JIKoch9+1PkNSu5Cy2tk7VQAeJ6EERAoKwgUG6VWKlUipycHJ7Ri6yuZJ3966+/cPLkSUbmREosBXkT/bYirXVZWXxrmoeplVhrOqhzH95G3sO7sA0IZq5U5pDUg9uQvGURiw2ldCcUF6hJdL2RJZcuinOVxMegIDEOOf/I0tOQEFFT0uaFyLn7F/tbl7QvFL9KqXdYHOUnX7LYToqhzX10l7n7GuqWmn39PJ6PkFs2Xd/5GDZ2jkj/RU5kFLr/OiMr0kXuTegNhz/lxEP+09cxK2zm77/I4kff66HWskRtF8REgs4Tu6Awpa5UUw65d+0Pv/FyBV6XcelThghRWLyrnQNc230IyumoThLXzeIt1vQ9pe6hteREkhgLsY8sfYCi3Dh3CvVq1QSlLVKbpudl4UpH/2MM0rRPyBXdXKRKktQkxmxNVhpORA5O8J+zhbkbKgqlGiLCJ0oj5NG1v9nGpOtzps+6cmXJMvjkLTnDNsvne15+kWVIm7rUUSToovJe/SfAe8BkkItuoUTCnjFisCWiJE7IndRvgjxWnvvcnPiomwudNXSecVJcuAPllM57+oDNhUjIyEpLuXlJOMufLliZooylMdJ3zGRx51jdqW7YwZtKrtr0GVnk4+aPQMGzJ7BxdAaFZXj1Hcdi9Q0RxVy2zq+3h++oBXg68B12AUEeGBSrnLRhDiRpyUrN+wybzXgWyqtY+14qr+sizNtwBMqtEmvNeY8MX87SW7MsK7GWXpXsv/9kqUzsAoLh0lq9VdOQH7PYrwYg48whfjoVFu6Ey5udZORBDo46udpSjBOXQkfs5YdKR2WkHaYQemkmFzYin/Ibu4ixjCZ/uwpSstQ1fRMurYrGgBbX773pg+Bw9gD/dcD8bxiRSX7UY/YZkVQFrSya4oby4jIlnRGRNIZnn3FweUNmeac4rpjR8jQ5lFeVLhwMEUmKjBVYW2xu5h/H8GJyL1bWLqw6Km46DpG7JyRJcUy5JQZpInJK2ionqPGfuprFmWkT2kPVn91B/OKxGouSS69iqiVSeEjxMZdQ2iByD1cU1bzET9+rBUqrREKx3pVPPTXLcAx5ztQNhFhfiYXbxt4eHt2H8i794W1DIc2WxWxbSrkiBS96yLuMRI4uo4LX/wzaZyl71rNxuL7zCXMvjx7QHnSxQFJh0bdwafVukamZCh9dF4/ciGPnDAGl83Ks3QgB87azSylOKIaexfRLpSx/t1tHGZ8BEZKlHd7BSM1cW3dhiq2lxNIY6TsvujykS0ROglYfhFOTN4s0U5DwAhFd6vCfO9RpjIpb5Ol4aB8nLBnHSP5obXy1XPBl3/iTXUI5NXqDnbmKOck9uw9F1rXflNKvUccmIVDUFyArKm/te8mKoBKGUkoQEJTYiROVkgqXknUrc8O0OiW2sJDF/eVFPYZDrYbwGVI8o2nW5TNIO7SdxVG5d/pcp1gfcy1gzp2/EP2l3F1Z1arG9WvIj1nGyQOInSVTuog8p+K2U8VaIzNOH0T6r/tgY2fHLK5kgVZrOfrjhe75FiU5gNi8+XM5fG6cOIoKJ3YhP/oJHBu0gM/g6Xja6RV+2SjusvLxR0WW8cn/Avhcq9yXAbO3wLWdzN2SrKPsgiGoEtw/6GPQNlC0fGhjSI2bNwzpx/by/QTM2cryOBIBF4n3l1MZ6Ur8gpGMBMqhdmMEzJTlytUmtIdqJobze0Jbee57ulipMP8bXYvrVY4ucMgiSDhnXT7N1/UdNQ+2gWHMQkjxo5kXTzFXcU6q/PYcRBxjajHkOVMdA3tu2oTw47ULrYbQvTLXaVKsUg9sZc8QxXLrcvmg7xwzL5xAxqkDzNpuFxgK7y+nwcbRCflRT5ilktLEhLevrMS2XvkEXfbYIC/iAUuLQl4o6sQU+Og7H748uZyr5HuOeL8eCuKfsyLmvNzQZ8wlipEOA01YOQWp+zbzJcN+vKE2PpsuACO7vcaXo1jj0B+u8X8nb1+KpK1ydnonstIWSuFQo76SZ1Himq9knjuVa4EuAkmIYDBu7lC+LcoCQDmoEzfOZemROPEZOhOen4/UYVZls4i176WyibowK3MiICixghJrzv2lc9umVGIpdY+xkrt/I3K+XcE34zxhOez+p96Slz6wLaSxz1hZGzdPuH8vz59n7Dj0rZ936gCy18hjQ+3bfQynEfP1babY8oVJcZCmJEJcRa7QFSksKUBqt0ZAXi77ShxaHa5rf2H/zlo5CflnZcyU9u0/hdNwHRhBpXnw+LMb7OIvQOJaBelNN6LAq6HJ5qTaUPaGWcj7dQ9snF3h2Gc87DvK0rUorrNt/eZwmbezyBjSPm+OQhUXNoePB8Gx91hI/r3JFFzbOk1YvYI7V5kFW6xjnC6rJJUi9QNl7MWVX4Hz1LUQBVQsMp7sTXOQd1SWR5fEefRitgaciPwC4bbtN61YSu7/zVykbWsXjafKXj0VBf/dhMg3ENKIB5AmxWlsz6H7MDj2NP2LZN7Zw8hWmJviIBz7TUTuwW0ofJnXllwaC3OyWBG7Nh8wXKxVClOTkNarBT88GzcPuH9/1SLDzflmMXIPyTwLOLFv8wGcVPBKH9Aa0jiZ8kcKNRGhEUmSQ5c+cBww1SJj1acTOtvpjIedPRy7DYVtPZlylTG9L5Cfxzflvu8Gc38VRDMCdMZI05JhW7cpbOsVT36XWe95VwAAIABJREFUObM/CsiCCsCh+3A49pTHcGctGYV8FQ8Krlfab7Tv8k7sQ/Y6+YWy05fTYd9J5mmSvWoKCh7cgji4CpxGzGO/xST5185B8vA26Kyzb6c9NVlZX2tfXyGWu6yvcXmaX7lXYrt06YJ33nkH/v7+EIlE5WntrWquplRiTXHbqBrnQzE2ZPVSJxSXxjFX0veVz0QyNtySENXY0OJunk2BUXHzI8blp+/V5L8mxttKClZLijUjaxi5t+okj74Hzn4uL1pnOPC6jHXY1EIspMT0zIldWA2E7pHFwuWF/4fM336WxcR2+kwtqzS5fCZtWwJK9cOJ39TVyL19lVkBSZybtYY0I52PJdY3VYeiCynXh/egafDqU9StN/9ZOHOzy4+JYG53xDD8tKMcd0WrXnFYKsafUVoeYhYlUbuHJBLkPrkPSUIMYsbJWKoVhSy/FAtHQnHc0vRUODVpxXJAGiuU55PyfXLi1qEbi8XLf/akSNMUPxry7XkU0mWKAbmFdR2rqZ4zcgknl10Sj48GwHfcS6U7IwJwVY691nVsupSLHtgeOXevKxVV50pPXhop369FYUEeyG2U1pWTSr8+ZEzl6sRU+OgyF64MuQQ/eVOelojYzAsLCtjXZGnOj4lk/yY2cvJcKGkpCYyKnXNeKpCfDrgUvTDTFaesi6eQvONrtk+cGr7O8qM/H/khsv/6g2+CvCIUf1MplRGdk6opwLz6TYD3wMmsnlXhpCsYFi4nYGRhwIXuzI5AuVdib968yUB2cHBA/fr10aJFCzRv3hw1a9ZkTMX0si1I6ULAFAc1pVt5MUmmONELb/D2M8w9SZ3EzvwSGadk8ZGUXoTS0JSk0Fhy799kL5TOzduC3LIU474s8YP/fPRHyL4qs/CRwkdxlgbLo93AWYUYTQsqsaTghOyWKbH6CCmzeU/+BSmJ5Db8tEO1IiQjXHuqbnXa+kndtwlJ2xYrKQrFKbHq2krethiph76ByNmNxaa6dfi0+C6lUvbCTxZkTihXI+Xh1facUXqijOP7ZUqQDeD2bg/QpQqJYn5XUiLCjtzTGt+rDZeU71Yjcf1svhil1YidISeoshGLGfEQCaU3CphrftZibRhpm5Pi97kPbrP0UfbkBZFwAzj+HpAVA7hVQkpKF2Q/jmVx4D5DZHmdTSGxMwci49RBpaZ8Rs5jqYs4IXdNimMkIjPaF9GDOoCL2aYy1qTEUg5REsXc3ao4VfzmLMt7Wtx5bwpc9WnDlHtIn36LlL23HrgwTPZx6LtABznxHX1EeVvJTZ9isyl3tCqxHddewoopMlK1l+I/dRXiFshJwERunvCfsgovpsrDLSpuPQWH2o1Y3DW5E3MStPoQuwQjsRqcjALZvJUFjMyLr9C65REo90rshAkTUKlSJVC+WGImvnTpEv79918UFBQwJbZZs2Ys3c77778Pe3t7y6+Q0KPeCJjCnZg6lUaHQxr/HKKQahCpYWdVHFjBvessfse2TlO9x2uOCpxLLLUtrloHriuUX0S5PskNrDAzDbYNWkBc81WTDoW5y4ptIX5FzhZrUAfSfLk7sVtVpDfZgAIv045VcVzZG2e/dCd2g2OfcbDvUNSiqO88Moa/B0mkLIaW2DPJGsQJuRe7LNTv4oPcujMXDGNucuIqteE8ZQ1E/urjDvUdq2r59P5vQZoQIxu7hzfcv9VfqVdtM2P8p5C8TMlD37ku2QtxLeNdxHN/WAdpTBTE1eowN8O07k1QmJXOuhcFhsFp5Hzm7mpb23jLr7G4GlPf+f5iON+Xs/0mXnNGyl1ZvLjT0Nla92zWktEouHsNYobJAoiC1LN2kytz7o9bmBu2jX8w7Fq0VwolIDfzjEkyd/uiYgOH9/vA8YspxkxVr7p5pw+iMCEG4mp1YatCLpQ5rTcKbstCPUSh1SGNeiSLxy8slP1Hn3v7w22HjKQo7+R+5B7YDBTkwf7dz+Dw8Zd6jaWsFfb8rQNsk+RW+ZQ2Z1HgWY9Nk34r04fI8oeT2L3REc4TV6qFIHvtdIYtJ86jFiJr7XTg5QWTuHItuK76CdKYCBamIwquwlyBs+YNRv7Vc6yabc0GcBr3NUQVQsoazGafj+BObHaIhQ4siEC5V2IphQ4pqoqSn5+PmJgY3L59G+fOnWOpd5YtWwYvL1mOMkGsGwHhthGI+LgRCl4mg6fVCt33F+wqVuYXjjAKPf0dKDE8CSmbYUfuqnWRtZrVluQBYstcJF2/dg2Nm5ruQoJc5cj6QMorMZ5Ks7NAlkqRsyu8Ph/JCJUMEWqP0tdQrCxZKswhWX+eQOqhHexF371LL564zJjnLH7RaBDjLhORCJV+vgdiqza1ENsspXUiK6x71wFwbt7G1F1obM8YjNQ1TO7uBS8iYZ91DKLb8/giCZedkfqvTInVxv5MDOPENM6JR7fB8B1lWNx8yu51SFyr3vJLhG6+YxaCLMiS1GSI7O0h9q2glOZKGz4UekCxlo51mzDrqCZJ+X4NKF0UJ8Gbj8OxruwZJpZkRTd6kas7vHqPUbLc21euydztuXRMiiRP1EaVs88YoZWlRRtGFhvPL22A5zIlkskndwGv2uyfOf9cQfRgOfs0pSML3ihzf1cVsoa/mNKbuQsT5sEbjjJW+Yzj+xi5Gu1HCn1QFFUXcLYev8ewC0FOrAYniy2I/h0JGOmPmVDDuhEQlFiB2Mm6d6gBo7OGg5pe3CiNA8VYWTIdAwdX9NBOyLkpt5hVPhkOenFT/MEP2DgFuQrxbsGbjsOxnukUNwOWzmqqWHIPSTPTkHXpDGwcHODyv6JpSDSBEjd3GNJ/lbEPu7TujArzd1gMQ2MxIqVemp7C0nHQS6++QnGXWVcIN6cieWD1bcuQ8vmRj5Bz/wZsfQJ4l0bVdjRhRPmEE1ZPZ/HTTo1bac3tTCzoMWNlrt+27vYIGVAVopxwSOwqI2LtPRRKZKEvii6W6ualyuSqLodr1p8nIc1KZ6ziYm//YuGhfLtxswer/Z7cmguS4pRyiFJBijOleFMSTfhQ7lHiJiCh+PmQXX8oKS2qnaoycVNuZ7d35V4U4e2rQJohi9W1r/oKXNu8j6QtcjZcyq3t+ZmcaKgI4/LJJ8WysRuyf3StY+xzRv1QLD+x57u+2QkQa74MKHZcUb8CVyYDOQlAte5A86/5oqRkRvZozl+cUoolYgguTgpzslGQGKtz3m5qJ+LDBjzXgG1ARYQduqXUvClw0nVNSms5AaPSunLCuItDoNwqsQSIVCpljJtiQw91YV9ZJQIlfVDn3L6K6EEdeWwCZm2Ga/uPTI4VvTgo3kQrdpD78A5S925gOSTpZY17aeTKMEvsqW8VrGHil9YwgblQ28u1qRcyqtf/+HyGZKX1/0qWb1MXKUlSMVM9Z5RnOGH1NEgS4+HSuhP8JshfjjVhEPVZS0a2RWJ03LUuYCuUobyhkd1f410gfYbPhmfP4UqtUFx0xL3bqN65GxxeKeoqHb9kHEuRw0lx+TW57xPXzEDKnnV8ed/RC+HxqczFNT/yoSzlTUgV2IVqJkwjy2b0sC5sz4lcPUD5nklZ5SRh5VRQ3DWJbYWKCNv/t0bFh2Ks6dKOFE0itMv99yZLwUWYEEkaWY8Vxe29nvCfJiNmU9xDiucZWelixndXIvsJWnNYaZyqS1bEEqtyKUe5gylGG7a28Ojan6XQodhYSh1kGxiKoBX7WQw7J0mb5iN553L2J3kg+E1W7x6r59bRu7ixz1nMhB6gSwkSIlIKWndE7zHoUoHyf+f8cxkiV0+zXIbSOcGR47l3/pzl/lYUY3HSZY6lvYyAUWlfQWH8qgiUWyU2Ly8Pjx49QmBgIIt9FZiJy87DYcmDOv3YHuSFE4FPddAPK0nq/i1IWCFjTCShF0164TSlxM0egvQT+0DMvz5jFsLtHf1SB3AY0ViZNazpm3B8mWZCl3EScYvI0blE3Ot0GZ+xZUy9hyRJcWotWvnPIxD5sdwNmPJphh36R+fhK1onvBoB3r0GABXeAMI669yGoQVNhREpK8RYyknFbafVKn2K4yQLWvI3S/mPbIPCEHbgb0Onone9jHNHEDutn1I9uoDwm7wC9DKfvGM5rwiSG2yln25DrBJXH/vVF8g4I0s3RULKpAtZyooRVWZW/xkbNJNyaZlVQVw0bH0DmTu3ojzr8yboEoxfj2/OwqFmA70xogrP+rdlSq2ikLJPCi4J7aEaCU+QuGIKIz4jlur86HBGDEXWNkWW74o7zrGcoZqElBxJXDTL7e38enudxkxKdnF5bMkNmWI1KRduSYlRz1lhIZ60DlZmzz8dwcIYLCFkTScWYvK04Ny01fVb3Pmoyxhz/7sFCnl4HhWFKu99wlyb6ULE5a1OBu9bXfotjWWM2kulccLCmMs8AuVWiaU41wEDBoDYiW1tbVG1alU0adKEMRQTM3FYWBjc3NwEduJS+AiYithJderSuGgl8pz888eQtXQMX4zLZZd/6SSyFsrd0hz7TYLDh/1NhqTk6X/IGNmFb4+Ik1wX79HYfmFGKsiFS+RbQW05IrCivHq65ESkOdPcSZwGTod9515AQQGkSbFmIxcyGXgWbogwyZzxBaSRDyHyqQDnaesY6QwveblI7dmUz6lLeRZdFshS8egi+VdOI+/obngF3oV7gDyVTPLbf0DiriGXry6NqylDZDh5xMQtlcCu1XsQ1zBMuVFsOvOrvii4JXd9p72siQws94f1yPl+ldLoisvba+A0i1Rjz753ALPikUj+vYGMiWoIvyhuUyphz1Jhegrfjsv8b/lcpNyH+ed+QtYKmcsl5fh1XX4QlAO2WJEUIHv9TEiePYFttbpwHCjPB22qeVI7WQuGI/+y/FLBfcd52GhwKdbUNxEp5R7cyvY/bO0YeZzTwGl8Dk+qS8RQRBClTmhdSSGxa/ImHD5R77Zsyrnr2hblgqZxaSP807U9c5ZLH/YupFGPZfvMtwLctv9uzu74tnN2fS0jxnopRNZEpE2KQoSIWYtGoJDlHq8Nl3k7YOOq4RlQqCyNj0HmrC/4udFXiql5aM/S3hVEGQGB2EnYEWUJgXKrxNIiSiQSJCUlMYvsvXv32K0w/T8qKoqtMaXdeeWVV9C6dWv069cPLi4lk/uzLG04S8zF1LeNufdvMNc2yn9KFp+gVQdZLA/lukvavICfEuW/dH27K9KO7GLWB7JUOtZ/TWNskCF4kBsguaByoolEgywT6T/tRM492Usil+dTESPF+Flt1p38qMeI7PYa3zel9PAdNQ8vJveGNCsD9lVqIWjdz8XmhTRkviVRx1R7KPXHbUj4Wh4b5tlrVJEUKGSFJMueyMEJ7p8MhL1C/tz04/uQc+MixL4B8KYYMzWhD+TaWrDjVTj5yXNz4p2fgDD5RYepMHzWrw3I8kEi9fJH9aP3jW6aYnrjF4xk6W+cm7VBwPxvGJmPbTHMo7GzByHjxAG+X6emb8Fv/BLmwmqMpB7YiryHt5lLrufnspQfZIl7PqwzS5dE1qsKi3axGF6StJ92glxOFdPJFNd/2MFbzDVXVcjSKEmKl1kYrSSshdxrU3avZfGjRDjm1rE7RE7OxkBbbF16zips+YpZz9SJLlb54honV2AityNXbvcP+pps/IrnPp33lMrJnGLsWZR772+ZG26hFK4dPoXTqy3NOVy+bcXcxvQh5Zem3x9FSVg+GakH5Pj5T1/LUnHpIqn7NiNhpWbm67Cf7sDWT54TWJd2y3IZY/dSWcZGmFvpRKBcK7HFLVl2djZjJL569Sp27doFR0dHrF+/Hp6enqVzlcvZqE19UCvGRhGUvqMXwOPTQcj84xjoh5qTgLlbkfL9Wt59Tuzjj0o/G/+Sr275GInJ8X0Qe/iw8bi268qKEUlQYV4eYxnOvnkRz4cWdSsN3XsF/8SnonHjxsi+fh7PR3zAd+Hc4m0Efv1DsTtG1f3Vodar7CWRcgRyQjGd5FpZmsVUe4guNOIXya31lD/Re6D8xSt55woUvIiCY53GLK5TUXL+uYrowfLYatpztNaqQvGL0t/HwKtBtvyrbv8BHjVMvgThbUMYszInlU88BuV1NEYkibHMLZ08BbKu/Y64ObIcpA51GiNoxQH2OSnxnKjGPlb85hwcamp2M9U2PiK+eTFVruhweXe1kSARsRGFDkjT5FZXri/PHkPxIjGJuTiSom1tQgo0Ke6FOVlwafWu8hgLCxH9ZQfk3P2LsQIHzN7McusW5uWw/MTkGp336C7Sju5mzNgUzqALOzZddBXmZvNM1PSc1UyKQPyyCSysgRcbG8YjEDBTFpurryTvWomkjXP5aoHL97Gc2aaQiI8agki5OAk7/A9sdU1vRXl9HbwAsYxJWlXoQivz4kkWr+vZbQhzY767cDz8RVK1Z4Qp5lN0EM8BO1egIAdwKp7US1vfyduWsHzWnITsuax0QUefU85Xyv3KScCsTXBt/7G2ptn39JsTv3S8Ulm6aKI9RkKXWqE/XNWprfJSyFS/a+UFL2Ge1o+AoMSqWSOyxK5ZswYXLlzAmDFj0LlzZ6bIClI6EDD1QZ38zTIkbZHHtPpN/Jq/2SfCjLyIB+wHk2J+VBktKx17wJK/m0Uor56C9YYsD6Rwk5D1xOm11oibPahI12E/3sSt53FMiVUloXJ5qzMqLNDMcEsvHulH9zDlxXvwdOTe/QspezfIX0TmbmMvvKVZTLWHyOWQ0knk3PmLpZOgl3LOIpe8fQmStspf8jjiGqqT9vO3SFimzO7p/MY7CFyyuwisRA5EJEFuVXMhdiyEfYv+cOsvI84xtRA7LrHkkkjCaqLGnotGdUEXKHSRQgRlxCabfvwHUAoOVXFs0ALBG37hP844dRAF8c/ZBQqR1egrRHhGJEScKDLhcp8RmQ8pnxS7yoln9yHwGSlPbUOfE2HQi4nyCwgbWzu4ERHQ+KUa2Xf1HbOpy8eM/hhZL/NuEsNz5eMPGdMzCa0BkR5xQrG6Lq06KlnMiV2WFFkSXWKSSVmhs4PEte2HoEs/xecsbu5QRkAk9guE35iFcFRJs6LP/OMXj2WWck78Jq2A+/u99Wmi2LJRn73OeBA4qXT0P91Skx1tB0SfBkR2wFvfANWUL61U0wC5tHoPDjXqqj0jTDIR1Uby04Gf3wISFFy7q3YD2srYzw0RuuSRJMaxFEnqGMjzIx4ibv5w5Ec+huOrLVBh0cu0Wzp0RpdbL6b2Qc7d68zzJ73B/1Cj70hkXz0ni4n9X0dG2CWIHAFT/a4JmAoIWAsCghKrsBIUS7l27VocPHgQgwcPRt++feHsbB43KmvZAGVxHKaOiS1MTUTW8oksrktcvR6cJ60CxLLYOFXJmj8U+VdkL/lU1vVrudujubFO/+ItUJwQJ67zdyFjmvzFzcbFDfbv9oRjr7FKQ8neMAsFV8+yuDenAVM1xiOqmwMlpc9eM50lpxfXaQrn8bqxy5obD2tvP3vlZOSdPcQP02n0Ikge3UXeL98CNjYsL6uiOPYaoz4uUFKArMWjIHl4G6LQ6nAeuwQ2Hua7OMn/Q5auw655O9CeMlQoXjJTYX/aNnkTNvaOyL94Qm2TLrO2wraR3I3ekH4ptpWeUUn4vyw+z3naehbHXXDnKjKnyr0quLbdv7+C7E1zIbl7DaLAMDiNmMf+ryjUZvqgdjxTcbHrZMiAzVgnfWBbSGOf8T24bTwJUZBsbgX/XEbm9D78d3ZvdUFhcrxS7DLFuKIgny/j/sN12DgVTxikGJtJldw2nYLITEpG3sn9yF47XX4Wfn2AncemkPzzR5Gzdx1A4RPvfAqH7sqs1Or6sEu4BI8/5O79eQFtkPa6sscL7cmMUe/z1cVh1SGuWrfIGWHfRpaeyNTiEHUQbteKXnomv3MVEhd5jnFT9yu0Z1kEhJhYy+It9GZeBAQllm6ds7KwY8cObN68GR999BGGDBkC4UE378YzZ+slfduYcfogCgsKmIuepVggCU9K+UE32pyQFbggPgZ5/92C2LeCkjudLhgRqyTFY1J+WXIzLk+iCz7G4pH641YkfD2JbyZo7U94Plz+EqvYPnOnLShgqZJ8x8qtt3qNIeVf4PcvgNSHQOCbQLv9elVXLWwsRhQHGT1YnheXrH2ePYeBrGiUY1lVtOU/1WUyKd+uQuKGOXxRymVKccok5DobM647i8flpLKOTK6U6oc8EsRefkqsuMZipMucDC1DbtsUkkBiV7EKQvddU2oqfvEYZpG19Q+C75hFzDVUkUWamISZuzHAmM2DN/2qcSjP+rZG7gM58zbl+bz1LJZ5hKgK9Z35+1F2bvmOWgCnxm/oPc3sa78h/8UzOFSvCwp7KFGJvQz81EI+hErvA+3lzNTsC4kEEV1fZR4GJO7v94F9tdpKZ0TFnb/BwUTKeBE8wn8ETqlx5e0ZAbhav0XTmp+1Et17Cp0LGFnLSgjjMBUC5VqJpTyx58+fx9y5c9GoUSOMGDECISEhpsJWaKeEECivBzUR5CRvX8pSfLh/2B/eA+VpflSXQhtG5OYVPeQ9nrTG87MR8Bk2q4RW1PLdasPHVCMiJYGIdCim0zYwDE87yvNU2tjasjye5OKpmGokZNcfsK9WR/8hXBoD3FbIdUluguQuaKCYAqP4haORef4YxL6B8B2zEE4NZaQzCcsnIf34fpYaxMbenpHRkBuvXcXKQHYsQHNJfwoEtgJeW6TzDFTjaWlP097mJO3Ityw3KPVLuUQphtkYIYzqutpB5OYBu5dWTmPa01SX4npTf9zOCHzcP+jDSOa0Cbtwy8mBc4u2RVIAqdaV5/ONg0vrzuwyhdy6qT8KQ1B0z1bXL6UTSto8n8XUUvy3z9CZat2tyfU++st3+CbILbTCYt0Zu7XNucS+P/8lEH4YcA4EWq4EgloXGQo95xQXTlhyIRn/fLsBldxd2BlhdmX8dDcg6jggzQNsnYBaXwLNdH++1GFLrvqMuM7VA0R+SK7F5hBTnEfmGJc1tSlgZE2rIYzFFAiUWyU2PT0dU6dOxbFjx+Dn58eUWLoRrl27NqpXrw5vb28hd6wpdlgJtCEc1NpB14SROsIMItmpuOWk9obLSAlN+FBsH7E0O9SoZ1LWU4Iuce1Mll/UxsmFXUJ4fDyQXSbk3LrMI1tx+xm1L7OUN7UgIZYpfBzRl9JyXBgK3JPHLqP1LqB6URdaXZfQUs8ZWWs59lrvQdPhVSNSWRnveAwIkRNgQZoviztUI+RdEDulD2NYptynAQt3wtbbp9jyumJRXLkH3ZpBHPWIfU25oj0+HlAkL6uxfXD1I7rUYTk5SSh/dKXjsn71EYphJKyJ0ZUUDnOLuj2Uc/MiohUI6YixOnCFcV4DNI/CgnxQvLK1CnEv0Po5NWjBSK04sdRzZg5cSCmnXNacODX+Hyj2nyT77wvI/P0XdklHF0YcG3nOnWvIOH0IdInn3rkX7BTY2jWNsTTjZA7s1bUpYGQppIV+LIVAuVVi2SGanY34+Hjcvn0bN27cYP/dv38fubm5LHdsrVq10LRpUzRv3hytWrWCvb29pdZF6McIBISDWjt4mjCKGfMJsq6cVWqEI2LR3nLZKFEcPqn7tzA2Wk7UpY0wNQJkHST3SoqRdW7ZHoHLiuYETlg1DWTx4ESt2+Hz32TugrmJgM+rQKdzgIPhzMKWeM5yH97Bsz6ylDYk9tXrIqRvGPBQgQCm7W6gag8g6TZwtieQfF9moe3wC2BbDKcBkaLlJQInPwDirgI+DYB2BwA308X+5dy6hOghnfixi739mWcDMYeT1dm1jXrXca37R5ILPD0M2IiBKi/dP2MvIn5iR+SlADnxsnj9KueiYeOgOyFhzr3riB7Qnu+e0gz5DJ2hdTjGFChuDz0f1RVk+SWl02/aGsZ+bKiQq3fsjAGg/zs2aIbApXssGuZRZNxRvwIpD4hLXsYgHvoeEtfMQMqedfLnd/tZONSSKX+WeM5YR08PyRiJQzsC9p5A8j0g4brM48G9ChD8NuAUAKQ9AmIvAY5+QEgHjctSJB1czWoInjYKhTYOeDp4HPMaInFq0goULkAS0aUuChJk3A7EeF1xqzxnsabOLIaToRvRCuoJGFnBIghDMCkC5VqJVYckuRinpqbi8ePHuHXrFvsBIaV22bJl8PLyMin4QmPmQUA4qLXjqgmj2BkDQW6GnJBbou+o+aCUQeVFisMncfV0JSZmwsWj22CTwUIxzOryGhITJ73wFbcGMRN7IuuCnBCpwpLv4fJGMS+YWc8B5yDjxnx1CtKenIN7SFPgdfMwIdMAKQdu5CfymEnK0Ro08mPg7EtmV+cKwId/AS7BwOXxwD8KpGJvbgdq9it+nrdXAZdGy79vMgdoJGPPNYWoKuCKbTo1eh1Ba48Y1s2RN4AXf8rqUi7gVwYBx+X5N2NOu0FU81PG/quPkMtn7DQ5Xi6tu6DCfHnqLH3a0rWspnOIUi8RA7qNvYOuzaktRzHQFAvNid/klSDm6RKRv2YCf8tjsmkMuU7vImbvY0iS4/khOTWlixsb5l7/pN5bauOGTTr+c73lF0PedYG3DwD7ail34VYJeP8CsLcGUPAyzVbTeUDDaRqHwlI13ZHFW1fqK4IYCezfaQ8cEH9RxhBuGxCMsEP/sEuep+/KU4MRH0Plk+H/Z+884KMqtj/+SycVAqETegcJHUQERBALIthAUEEfr6j4tzds2B8+7L2LooCVjihNpHekt9BLSCO9J//PubO7d7PZzdzdvVtu9pzP530eJlPOfGfu5J47Z87RNFT+uy/HxIzkjLiEsQgErBF78eJFbNq0CcOGDUOInySZN9bS8V9t9Y5O7L8j9YxmZScOoXDmDFRkpIIixta63epFX0OX4eeWIST/FEprd0FJglUwEw11/b1IyeoFyH/zMYua0a98g9BL+rmtdumeLch/bQoqci4ipGUHRL88E0G8ExwjAAAgAElEQVRx2j+aFc39EIXfmV7Ug4IQ++lyBDds5pRewcUZCD+zSDnhK2p+MyqC7RsPEad+RuwW1XDP6/osCtr/n1N9OVO46KdPUbLuNwTF1kat2+5XomeH5J1AcGEKSmt3RYXptDV693OIPKy6S+f2egeFLcY77CryyCeI/luNYJvf+Qnkd3TvDqxtZ0Wz30MJeTWER6DswA7Lr0O79kX0q9rTiZgrBpVcRL2F7Szt0NgL2k1B1P7XLT/LbTgJhZf9z+G4i1f8ApQUI7TPFQiup+bfLT9zDDn3qB8+ak16DBE3TnZmqnxeNvzsEgQXnEVZnSSU1Ouj6EN7WdHPn1l0i7zvJSWqsC+k9l83Iiz1r0pdF14IxZklcQ7ViX7pa4QmeXYfrbu0O4ILzlh0yEt6FdG7plbRKa/7dETvVIPRFTe8EtmXyVPwlB3chVCkot7e2yxtluRH4OQPwogNG3Qdoh59U/l37kM3ouyoKXVTnysQ/azqYeKLOatpfXLQ0po2o4E9noA1YisqKrB48WLFhZijEdesh4C/Nsrn0x6jirJSlOdmKzn3XJYDnwNr/qlWH7UGaOReWhSXdXGjYnVriHJrlp45gfDWHVErqb8bvahVKZBR1k/qyVmDp99H7HXqC5+WTvLWLEFZRqoSOMWlwE+/9BbugyTNrgKutZ/qBnveAdZbfdjo9jDQ3w/SKqXvAJaPA7IOAY0uA65ZCoRVkwIo/xywbBSQuhWoewkw/BegthpYSwtzWRnrdZTy/L+Q+8fPCKkdrwRFihmu3nuUtVPp97OaAnSaTlKvG9D1ARF12iyDv0B+RnNQ9GuKeBs7crySl5Xk/NOTkLdqofLvsOZt0XzOJiUHduHODcppGLk4073MkHoNlTybnhZd9+o97wLrRaRpRW7cipytR5D1y1cgt9aKgjzUuqQPGs+YqwTa8onQPB38slLXOUfDceEvkZqIckiHt+xgycVMP8u762l0+2fltGi66075Yc/9KZqlgE4jFgKL7USkpysIi6wCUnW+Bxj4oTZ1irOAmXWVQGAkFQ2HICf4HwiOqIWYq9SoyOXZF5Vgb5TGTnEjp3RjFLw5M63afLy6riVtIzJcKWZkuCljhSUEAtaINXP5+++/8frrr2Ps2LEYMWIE33utAY8Mb9TySbRlRAFdUv/7ICqKChE1YDgaz5B/Xbfby9r7gH1WLzUDPwA63ytXyM9KeHsN2d6Jazjt00rBXTyOpyhTvGCaJTQauDvXfrdk6P5Cp1ymPLYjFgAtrve4ipo7IFdH27uwFzYCWUeBOh2B+jYpXeyV19xZ9QXN64g+fJRfzFACcoU1b+Ne62RsHP4OCA4FOk4GEnoCu14HMvYCdbsASY/j5C29UXJGuGEGR8ei1R/HlX8fH9UFZabgT/TfDZ79EBdeqvx8UlCwhi+oJ5fuKauNjy59rJ4EHJppaapi4GdI/vdUS/7e8DadkPjtWl26crmR4mxgx8vAhU0iD3SDvjjzyV8oPCiCcFE07NDGiUh9VRjj5E598bEP0GNY9XdPXdbHXDHrILDnfaCsAGh1kwiUtv9T4MzvQM4psa7oGW85RjA+uwqIbAT0es7xvXN7Sp1YKO5zh8UAlzwAxLaWql58/BDOP3abcrWAPrw0fmMuwpq2rFLP23u2VHE/LMCM/HBSWCW3CAS8EUv0zHlif/zxR8WYvfLKK9GsWTNERkYqcM0BoDZs2KDckX3qqaf4fqxby86zlXmjlvO1ZWQOpGKuSTkfKfej0/L3m8BGq6imtpFjnW7QNxW8vYZKTiXjwiv3o+TUEdRKuhSNXv3a+wOf3UoEcSGp3xsYUzlvaCWFck/h8JYFaNdzuAhO489yfL4I4GSW65YDTa/0isa0jlr/vRIZn4k0JXTHr/ncLdWeKOmh2LErE1FeYLq3CCj3Cqnvs/83BgVb1yhdKCfCD/0XKdP+XaXL5nM3IyzRTWNbw0B0fc62vwxsVe80lw/6BcfuVt2hKaBWy8UHNWjl3SIUNZkiMgdHxSqBjEjo5Lg0PQUR7bth59Hjnr8T690hO9UbRW0mbwGz1LvvBdSZMKVKG7quJac0NE5hZmScuWJNtRFgI9aKE6XdWb58ORYtWoS9e/cqkYtJKHcspd4ZPnw4Bg4cqKTkYfFfAv6yUecsnStyThYVKonr4yd52CXMiSmxZXTukbGgnKVmafbFH4joJF6onBbKRZqdDNTvCbSf5HR1f6jgL2vIqyzohPXoHCAoVAREkhinTjM6uRjY/BRQmA60HQ/0d3xv0+lxU7CcfZ8A4bEiOFNbU+AnamjLVGCH+hKMvq8B3R3nULbXN+U4zfxiuuJuH3v97aj7z6eqVbHk5BEEx9XBzqMn0PibV1GwZbWlfOO3f0JU36o5Qp0es4MKFWVlSCG34TVLlBIU4IsCfZGUXjiD7F+/RkVxIaIHj1RciE9PugJlWRmVWmv+03aP57WlDvc/PB5RR3YhtGEzJDwy3f08qBTYK/cEUL8v0O52nH3gJgv7uNGTUP9xP3B7d3KinX7OnGzf34tTUC4KzmUWR8H0Ap2TlnlkRloocRkjEWAj1kizxbpqIuAvG7W1Sx8p3ur3ZCXhu65y+negIEW8tNXpoLlpW0aUUift7amKqyF9/a8z4X7FrVgqRRnAqd+ES1lLq9MuaUX/LlBlDZELZ84JcXcyoYd/K+8l7Zx+zhYOBs6JU0BFbj3g1Jp1OCwyir9JUH9NzwG1ff4vIPsYcHE/sFOchCpyxbeKgeOMnLpzEIqPiGAzJC0W7EVoQiO7TZyePBxF+7Yrv8uf8Aga5VwApUkyC7m0kmurLlJRChyjSOJBQOtbUHzsAM5OGa1Eug2OjEbCAy8jdtSd1XZVnnMRF2d/hJwl36M8Pw9xI8ej3v+9rIt6SiOUuuXiYSAiTnwYaTJU+TEZ9mRkmiX2mrGKe7PeQjmWg8LCLaecerfvVnu0dxamAg0vFR/+7OzlTj9nbimkU+W8s8C5VUBYnHrV4MxygO6hJ/QC4jvb74j2B7rTXpgG1G6nuDaXZVxAyrOTQdG+Ke1Qo4fvQ3DxWXF/veEASzuG5KQTbq3NMCOtpLicUQiwEWuUmWI9NRPwl436+HUdlGAUZmm5+ABC4nU8xd/1P2DT46L54DBg7CGA0iBoEHuMynOylHQmZdmZSgvxEx9C3X+r0VvtNvtjZ5GXk4RO7yitSQ2QSnwOfQOsnqiOavRGoIH7EYmNjsnp5+zXPiKIkllu3gXU7eY+hq3TgO0vqO3EJAL9XgdWWAXGorujpQUiEFKS6ZlxoueTt/ZByelkS40WP+9AaOPmVVoo2LYGZ+8XQZRISjv3Qbt3fkDmlzOUoFuRfQYh9lrnAnZVq+aioeJ+Ikni1biYeR3S33/eUoXuWMpOjZ3A4HxR69Qt5toDPwI6/wf5637HucdUFhRUquHLNWP/0ARqxyvAFtP+Svt3eYmoZrOX03PWJbQEeX8uRlCtWogbc7fdNFya+vRGIcpjPKcNkGeKdnzJgyL/snXQLXsfsI58r6bOMuvZaowIuGaW08uAJVb3g0fMF2mmvJlP1xsMPdSH03u2h/TgZpmAXgTYiNWLJLfjNwT8JcVO4ffvoWjO+wqXsCtGI+qh6boyits4EZRSwizZ/WeiuMm1LvdRumcz8qaq+RNDu/RB9GuzHLYXkpuM+N9VY64sujkyR5ii27qshf9VjNn5BGolqy/Xud1fR2HravKP+t8Q/EKjyKOfI3qXcMMtbnQVsgcIF1d3JPLgO4jeW/nUkFLlBBVnIfKImpojr9vLKGhb9e5ndX2X/r0RRfO+AooLERRTGyXrRbTmsIHXIOrxt+1WLTu4E7mPjbX8LuyyqxH1hJqj1J2x2tYNKstHvfkt1B8HheJsrf+h4KOXLD+rNfFRRNxkFS1cTwU0tGWbuoWqFDUfi5ze7wPlZch94jZQ+hWEhikpVsIGXKWh1ZpRJG7dOISnrLA7mEp7eVkpsm+/FBV52UrZ0O6XIfpF/zX2QzN3oM4qdR5L6yShLKY1Ik7/ahlrTt9PUdRM/dhDv6CUPpFHKwcUqwiLQ/r1Ry31og68hah9r1r+O7/jw8jvXL1rf81YLfqNglPs6MeSW/I9ATZifT8HrIHOBPzpa6Ny16ykGCEOXA/dGvqGhwC6f2qWMZuEW7EGIUbdW7dASJ26QFCwUqPk1FGcHKvWj71mHBo8+4Hj1kpyRURb8wkCBcuhoDnelrJCgHSpZeVSaqsDueyF1xGnHNaSugX46z/iHl2zEcBQYVhVWkM7pwObre5QWn39tzvUkhzgj1uANErd0g0Y+j0QZd/11JOoHKakoOA3+z4S6Wd6Pe/yvWXBqCewbDSQsg6o3RG44msgzk6ampUTADpFiW4G9HkFaH6dPkP/czJw8Au1rUvfFlFP6bmg58Msw34EWqtpPLR0TndFiw79bSna4tddQHCI9BQs/d1nkLduGULrNcKF4ePRfYyOJ6+2ilsH46LIyzfvRcq0f6Ho4C6Et+yo3H0tOrATYa06oOHzHyt3T70q1qlbzB33fA7o/YKi246NG9CtQzuE1ElAUEQtr6rm887W3iueQ3titZfv+H0x4qapLuF0j7nFr+q69Pk4bBXIOw18l6j+lJ67uDYA7aNmsZd6je4zb7TJ00yRt2+0+jBq6xVz+SdAp39V3bP9Dop/KORP70b+QYS1MDoBNmIp/1hZGQoLCxEdLRJvsxibgGE36rQdQGQDILqptgkg43Hr80D+GaDxYKDD3drqATg4cShCD+9CcFQMGjz3EaIHiRPc3N9/Qv7m1QipU09xJ6YUD9UKBeuhO3lh0UDX/7NvwGjWyoWC9BK4borIPdj6FmDYD1UbWXotcGopEBIBDPq88n1IMsBOzFfrmKIpV1lDFDgo+6i4z0XjrE72vgessypDRluPqS4MzrUq+ev/UCLOludmKXlsm36wEAgWHyqUu2bfWLm00x3Fsa5FbFUYxe6t7GpNrrr9bDwOiD3NgVko2NeQr1wbnG2tvR8C6+5Tfzp6k5K2RBFKZZJ1GKjXHbjEyqDV2LNtOpoW8/5GaAONz6apD4/vRefXAYe/IR9U4c5vHjuA7AXfIPW/6rh94lpsTt2Svh0IiRR3GHu/iKxfvkDaG08oaWYCzo3YvP4otRPtK/nngcaDgKwjdvdyWkP1p/8bJadFyqSYK0ej4UtWH240rmevFkv+CTi1GAiPF+779BGPXKfzTgENL7MYnlV02v4ScH4tUJwDJHQHOv0bqJdUuRhdo8ncA9TpVClAm8efNa8C9ExnzMgzXLlV3xFgIxZAZmYmHnzwQVx++eUYP348oqKifDcj3LPbBAy3UdPJHd0XvGgyJobMBNpXH4zFHUj5G1fg3MO3WpqIvuJ6NHrFzZQumXsB+gJPJ49RjV1Tj4J6kDHaZIj2+r/0AtJEEB1FbtlbOWhIynpg/mXq7yko0/WrRcCRBYNE8B9rGTEPaHFD5ZNY7dqIkrZphui0s9c0Z1txuTwZsPQxwiyNps9C9OXXiP+kwCqzmqhtxzQHxp9wqS/lOYveAayxclel+2+XvgUQd7qDSqfz9JGAPhaYhSITm068XerYthKl0KGX43o9gEZWc+1m42lvPomsn4R7Y2TvQWjyruoOqbVpX+5FWT+Toaje/61zxwOod89zWlX3aDnbU+7E7zcgvKWfp2ryKBHHjdMaSkpsBPo4FRQeoe+dah+NyRPd+vJZ88R4PNEmM/IEVW7TlwTYiAV9DK7Avn378NZbbyE5OVnJAzt48GCEh4f7cm64bxcJGG6jPrEAWHaDOlpKNj9cNUJcxOCwGuWJpHyRZokZfhMavvCp690cmQ2sHC/qh0YCN+5wPursytuBI6Y7konXAHQiqkXmDwBSNqgl6VTROjUMuQv/auNiTYbblbMrG7fUAp0QjPoTCApxz4jNSQaWXCOibMa0AK5eKKIae0kuvDwFOUtmW3pr/MZcRF06TO199V3AIdNHi76vAt1du1OmPGddmgOLhgEZfwORjYCrfhZpeva8J/pr0B+4YS2wYLBwOQ6PE+7VerkTe4hp8fGDKD66HxVFBUq+VJdyJvs42Exp6jmce/AmFB87qLhA08eMiI7dPUTMuWbP/HMECveqQb4od25YYmvnGgmQ0ob7e+ajeWFOcvDMSM6ISxiLABuxVvNVXl6OdevW4e2330ZYWBgeeugh9OnTB8FmVzxjzW3Aamu4jZqii1KUUbOQW/Bgz7qL7X/gVtQ6sA2hDZqg/mMzUKubG9F26STuwOeq/hShmFwbnZEvY4DSPLXGpExxh1Umx34GNj0BUKqfdncCA+wE3CH9Ds1U7+5Sm3RiaH2fuNHlAN3TMokua4hOPV09lZaNu5rfU3qX1OkPo+T8KUT1G4qGL1YOlqJUJbdicq+me7H2pJxSt/wMBFHqFvXU3rpoJUbkEmm+9zu7NZAjXB8VGfihMF7rJolTctMdbDeG6NGqdIf09N1XWvpoOO0TxFzl3H1aXdeRm6MtS09BSL2Gbraib/XcVQuQ8eGLKM5MRZ2RE5DwoBqsR9+ejN+aLnuR8TFIR8CcpIjc+zgrb55LMAGvE2Aj1g7y4uJiLFu2TDmZbd++PZ588km0aNECQfRCx+L3BAz5x2zjY8CZP4DoRODSN0WOPA+KrozorhOlizDLiAVqbkCtY5jbXtxfJCHjlYxYPYVS5FBQEGtpNBAgV+6IekDvaQAZsibRlY+e4/BWW4uuAM6uFr1RwKtrf6vSs8IoPll8HKA0F2Exosz8geLU1VYouMu4I94agcv9ZP/6FVL/pwaYqX3TP5DwyOsutRfw60hCjfnIlxUzkjOiEsxJzokZyRlxCWMRYCO2mvnKz8/H119/jS+//BIjR47ElClTwOHJ/X+B80YtnyNdGVF0YIoEm50MNLzUtfufZ5YDFKSnolREy211o3wQzpTIPQmsvQc4aeWmTLleKeerHdGVjzN6+kNZOhGnk3GzBIcC/ygAgkIraZf545WIz1wpfla/NzBmi/j3hc3A3zPEyToFK6MTabPcsgeI72J3lOT+WrhrI4Lj6iCq7xU+I5G3ZgnOP6mmmqr7n2cRf+eDlfSh+4nlhfmI6jO42uBnfruOMvcB6buAmGaVPt44hE7PD91zpijeMS2B8NpAUSZQuy1Qv49ajdzKM0z342ndRNQVkWnpgxEJBYKjgEbNhisfqyrxyTkOXNgI1KovrgRQf/Qzyn1NAaEo/69uUgEc+1V4BbQcDRz/VexfUU3EmCiKOeW/pnv+wSFArQZiHce1Eq7wp1cAtO8lXq1+vKlOt9O/C16NLxd9WEvBBfHBiLwViOXZFaLNRBEMTZc1dHyeiDdAeVeh08d4ijZedFEEpfKEx8mFTWJO4juJ4GwkNE8kLccANCYKtkd9553B6TPn0KxdTzFP5rVXkAIERwi2xDmutWXt6baUDNSQLmvJQONlVWs+ATZiTXNcUlKiBHg6duwYDh06hBMnTuDMmTNo2rQpunXrhi1btmDFihWYMWMGBgwYUPNXhoFHyBu1fPICkhG9gH/fUoXTZpy4G2tHAoJPxh6AjJO6XQG6J2wt1i7BlLrl1v1VKJV+WRuhpSJ3pSJ3nAcibdxWf7uu8oeDienCsLGR8rxsnLy1DygtEIlPIula6XTxu/dEapqmrVD3P89U0jZ1xmPI/kXk6Qxr3hbN52xy+MD55Toi4/Vnq7uxdHWhusjmBakAeUoUX7Q/Trrz3XwkkLIRmH+p/TJDvhZ31/d/In5PkWVv3acaaOSO/kMHoNi0nkKjhLFrFvKWGHfI7tpxCL+6X9D1DbrGQUIR4cnA0SqUyovc8Ukocu5NO6uvueVpYIfJXZpc7sceVg1f8mKY01Y8hyTkhWLm3OV+4LJ33Tdil40CTiwU7Te5Ahhp+vCkdbz2ym2eCux8TfyGjMhxh4FQHbM7UMT7P25Se6ZgfNTfKZGrGZH1AVqXrohp7blS1eh1/HI/MjpU1t+nBNiINUUnfvTRRxEfH4/+/fujb9++aNy4sXIv1iwU/OnHH3/E4sWL8d577yEuLs6nE8edOyaQlmZ6wQgwSCG5RxBUXoLSuE4BNnLtw404PR9hKStREV4HBe3/D+X0cuxFCSovQkj2QZRHNnWr75AcEcm6LLaDS9pHnFmA2E3/EHWDgpHd/2sUNzZFMCbjLH0LIk7OVe7EFrYYjwp6Qa2oQFmc2l+dVVchNHOH0gRxzLjugOJaHJq9H+WRjVEeUR/B+acReeRjBJXmorjx1cr/7Enpns3Im6qefoZ26YPo12ZZioZm7VV0KIu2+ghRzchDsvcDQWEoi7WTs9YlYmqlnHuvQfnpZMsPYt5fjJDm+vfjppoOq9c6/h1itqsny4UtJyC3p5275KYWwi6sRu21tzhsL7/jI8jv/CQij36O6F32g4QVtroTYalrEZKrcsscvh5lseLaRPj55YhbX30+3azLf0ZJ/UFuY6G1WG9BK7fbMTeQOWIbyqJtPgJZtV77z+sQlr7Z8pOswQtRUq+/8t/0/NBzZE/K4joic5hN9HSnta5AvXmJoH3HLOmjjqEi1MrTwuk2gapjWoSSem7EVbDRIXrPC4g89L7lp3ldn0H0npdd0NR+Feu1p1ujBmmIvQkNMlGspiYCbMRqwiQKbdq0CW+88QY+/fRT1KmjIeiME21zUf0I+PRrI7mMRcTrNxitLW18RKR2IWlxA0CpYqoRnzLSOiYflvMIH3J9o3Q/5OJGcs1S4Y7o7Jqxji7sas5Vyq2794PKhCkn4+UfV6W+ZjJwwBRorN0dwBXibvG+tT+gc9BfQHkxQKfacW3FSVzeGdHGiPnirqwGKTl5BCfHqS/BsVffquQvVsQ6FZKWaMp0gkMnOSSU03fAOxo00F6EIntThG+ztFx6GCG1q54u0+89so60q2q/5KnfgKXqBwsl/ROlgXIk5CL8k02uTuuytGZo7VAgsD8cBMDqTfk/1wCn/1BrTszEtj1H0atXLyB9B/Bzz+pHZps+yx0O3zVT1ym5DtOJqFYJCgEqykRpCo42MVNEZXckKycAR75Xf0unlvSskOSeAr53YADT6fbVC91fQz90Bi6aPCkoB/mE01pHWs2YxgMUld4sdNed3Mb1kj3vAusfUFujiOZbnxHuxSTOzpmtXjRnEYH3DueX+5Fea4bbCUgCAWvElpWV4YcfflBOW8ld+KOPPsJzzz2nnMZaC5VT/laFhATkAjHioH2yUeefBZZeK+6Z0QvKVb8KN01vybeNVOOI+rz9bLX3lHzCyFssdOjHI3z2fwr89W9VO0qlRC6WtHYovc/I5UBIreq1p5ftz21Sf00uFi91zsj2l4CtdnKGUh5dMq4tbsEVoj+KVmwWuh8bUqvqyzWl7SED2yyd/gVcbnIf1aBbztI5yN+0CiF16iF+0iPK/yN9J/BzD7U26XejVV5g23YLU4FvGqg/JddlcmHWQSpKS3H2/tEo3LUBQbWilLQ7tcdMQvSQ6x227pF1pMNYsPsdgO4c0h3PPlZB2Ry1ffBL4RZO6aMUA6xCOelWok33tHK3prvQZ1aKvYiMPXILpvuwfV4Wgdt2vwWU5Io7ja3GVF5D9KHk7EoR5TquHXBmBZBzVBhHdA+VPtjoJXQH9fA34k4s3UOle9y0d9MHyMaDgZAw4MwqgNaTEk07SBiulCqL7v3TXe+yAqDVzfIgdsSC3IkL04HEEQB9CLKWo7PFXeHweKBuF+A8paKqDXR7BIht5b4RS/eMKXo83YmlCO7O5OF2xLvSmK4G2t2u18yo7Wx7QeROT0gCkp4Azq8FDn4lft+gL0Dp02jOTHOTn1+IqGjyGCkTa4+E/k33YysqxL/pPr5p7emvsP+36Lf7kf+jYw39lEDAGrE0H+np6Xj33Xfx559/4tSpU0hMTMTQoUNx+eWXIykpSTFoN2/ezKevfrp4Hanlk42a8mKu/z9VJXqxo9MHb8mPXQAK1mKWu7Idp0/xxQlRSTawahKQsRuo3wsY+p36ouEtRk70Y1lDu14H6AWe3Gl7PCVeWm1l38fA3vdNL8S9gNRt4oWxyxSg839EaTq12PyUCIxjloSeQJqVQUb3c+lE01rW3Q/QyRkF4IlqJgLfUBvmk6Na9YA7XXGfrwDW3gfsM512WvdJKXE636P+xPoDCb1cTxJ3I6s8Z7b32JIeA/q5FtXX0jmdXtOdQbM0vRK4brnjmSTD4gu6m1chylCU77GHxL+t5+mSB4AOJndqjeuC0sKkPK0a6bEjJ6DBxFEARecmA6XtuCrPvE/2Io3j8YdizEc+C8xIzsjufqStWkCV4rUUUNMdEIMNaCPWPMMU0OnFF1/EY489hry8PCVXLBm2+/fvR2FhoRLIiQI6RUVFBcSiMPogfbJR7/tQGAVmkbno6Q35xAJg1//E6UD7u4AuVrrY6cslRmSYbX1WROykdDQdJ2sfxc7pwOYn1fJUv/8M8UVdq2QfAcjNrCRPRC+m0xkPicKnaytgptWdWTp1IpdGW/kqVpwukdCpDXEioQijd+WIf89uI06xzEJRQunkhQxkswz7AWhtdfeQToso1Y09oRNGMtBonm1PdpxhQobd9hcrRxCm01M6RTULuULSRxoyDJtfA+SnKCezh8r7oP2Qf1bubd194iSJTs/IGLYN9OSMbuaydIqV/IPdVEh2m6MxHfxCuHrSaRadvJBYzxMF57nTucAweX8uxvmn7rR0GXfDRNTvskNNRUS/IYPZKj2Wo+csb/VC5K37HcExcagzfgpC6zd2hYzh67i0Dxl+1M4NgBkB2Plf4RId3xWgj2N2hDnJ1xUzkjPiEsYiELBGbHl5OXJzcxETE4PgYHIXqioUzCknJweRkZGVgjwZa4oDT1ufbNQUVfP3McJFj1zO6FSNUkP4qbjEiHLZkrugWW5YL8w6w2UAACAASURBVFzrtAi5rpILq7U4iHrrsLnFw4SLIQm5i1FU1ESru31a9NBYRuHTsRFAd+fMQqkxbjfd9zT/7Pxf4s6mI/lHoTCmyBguylBLkQFF9+H+vAvIOgI0HQpQft3SAuDkIiAkXLhrUnRfe0J3aXuTi+ZB4d7pzMcA2/botHPleJEaheaT7lM7ijT6cxKQ/rfSQklYfYTd5URUV43sPVKsrAj4wspVm1wMJztxD9KkFKXeKdiyGqFNWqLB0+8hYt9kIG2bqjJFqqWItSax95yVpafg+PWdLWWiB49Eo9dmemTY/t6oS/uQvw9KZ/0CnpHtNYwhM4H26sek6p41nafC8M0F/Foy/AzyAGwJBKwRS6evkydPxuOPP44OHTpg1qxZaNWqFdq3b49mzZophiuLMQnwRi2fN5cYLb8FSP5JbXzYj0BrB4FcrFWgfKFkIC25CijOUn/jIP+oQ+2t076YCw38AOh8r3zAzpQozcO2XQdEwBnrMfd4WtztM8vx+cDvoyu3TCcFmXvEz+iketBn4t+bHhcn5SRtxwt3anvyq+muF/2uzVgg65C4f0dCp5tkcJLQCePfb6gtjFgItBjpeJQ0B3qkwKD8sdSWWSZmVB/ITK9+nZk/27Lkek0fPeg+Mt0NJKE1Q2vHXaFgahRUjaTpMOA6q8BFDtz2iw7uwum7hlp6Dm/XFYkz/3RXE0PWd2kfMuRIXVdaxqiitARBIaEoLyxAcGQN9BYj75/tVvsu7cG0F9uIjJPrM1BzajKjmjOXPBJBIGCNWBp8QUEBQkNDUVxcjK+++gqrVq1SXIiLiopQv359dOnSBf369VPux/bo0QPh4TYBVXgV+SUB3qjl0+ISo91vAhtML+zkNjvWdAroqLvMvSJa6cUDQIN+wHDK/XejOK0modNECiKkVf68Ww3sYa7TdgIwVE3ForUpu+XoVHXlHcqd05zYPoi9jfQMEoYjnaZGW53KUgNbpgI7TLkS6b+THgf6TQdy6N5rRdWTeDp5JYMqrrV9NSmqr/XJL+WvvCNFnLbWqi9yZJJRS/9P+TbpLqZZHN3BthoTlPukZGQFuY5p2Q0Aua5TYNWYJMSMd5QjswJYPFycnMe0AIZ+K1zQvS3mjwcU+Ipc/OkDAo0/toV+mlCO05KcSm7E5sbtPWcVZaU4eXNPlKaIU/3at/wLCQ9ZrSP9NPP7llzah/x+VPoqWB2j9PeexcXZHyqpsCh4UUSnHmg8YzZC4uvrq4QvW6P9hvYds1z7G9BsRBWNeC3JJ4kZyRlxCWMRCFgjlk5iKTdsRESEcuJChmqbNm0QGxuruBAfPXoUu3btUoKXkFFLd2JtIxcba6oDR1veqOVz7TIjSpFRcF5E9CR34OrE1sgb+BHQabIp/UlQ5fufjtoho23vh+KuL536pmwS93LN0v0pgNKu6CHWqWSoveE/ARRB2JHY3oOm1DPu3E+l6Jkz6wLkmk4S1Vjc+6X/tbQ58T00E1htFa2VIqoSh4YDKmvr7Jhsx0ru4xQwjO4Dd3tU/JZO4yvKsD2zOXr2duBObptupeM/gEGmU1DbPuh0fudrQEEa0HiQ+OhB0U/JxZo+UrgqpfnAlxTkySQUeZZOjj0lhWkABQIjt/FmVyvr1dFzVpaWgoJtaxAUHYvogfZz53pKTX9q1+V9yJ8G4WFdHDHK+Oy/yPzK5N1hpUPCw/9F7Ztt7qp7WEePN5+yXly7qNNBfBC1I7yW5LPAjOSMuISxCASsEUvTRCexp0+fVozVlStXYvv27cjOzkanTp2Uk1f63yWXXKKcyrJ7sXEWNm/U8rmSMso/BxSli0AargqdFO6wSt9hzifpTHsLBwPnTDk5w2JFuhS6I0UvNTHNgb42J1gZe4DIBCCykTO9iLJr/gUcMLn/0n8P/1kEkKpO6J4vGV11uwHdn3C+T9saFIn46Fzg3J9AzjH1t7efE6lHrIUMPwqYZXbRphPP8ccrl3FlTBSkivqm9D/WKYEGfwl0UKPzVruGbCMVd/wnMOhT+3ys897alrhlj0iL4YrQ/eIvrdwrXY7krLFzuldsnTtz/AlsO5gq3NJZKhEoProfIfXqY+fRE97lQylb6BqDnjlNPTy39p4zOn2lU1h7kvDIdNS+yYmgex7W31vNS/+meUsRP+6HGfnx5LBqLhEIaCPWmtjixYsxZ84c5Y5skyZNsGPHDrzzzjvKiWzfvn3x1ltv8UmsS0vM+5V4o5Yzr5YRGXJk/JBQGpgxW4W7mrNCL4wrxok7onRCSIGLKEWLMzKrqcijapbxJ4TxaitlhQDdJ6UUPiQOgn9U23XKRmD1RCWKcFZsP9Qeu9YZTfUtS7lRKUeqWW7cJuaiklQAX0QCFLTILLaplazGhKbDgWuWVK8nGa7kBqzcZY0UgabMYhNxW/qcUd7kM38Asa3FfDTsb79v6w8VtiWuXQY0u8p1tvQhZdd0ICQS6Pmsw8imrndgVXNef9VVnn58w3psOx3uXSNNl4F4rpHynIs4PfkqlJwSd7vz7n4G3SY/5LkOrVtecRtwdI74SdcHgAFve6dfN3ux95ylvfUUsn60+ihE1zuCoOQubjx9FoLjKue7d1MFQ1SX7keGGIVnlWRGnuXLrXufABuxgHL6ev/992PSpEm44go1pcWFCxfw8MMPY/z48bj22mu9Pzvco0sEdNuo6ZSNXJjIeKC8kjVIqmW09BqRm9QslJeT7lPaCrn15p4UBmqnfzumU14qTj9cEevTLYr6fLOIjFtFTi6pHMk3oRdQu724z0opT5pfa7oPqUGJilJs277Ls8bHiYXA8XkiDQ+tLTL0rIXyw1LuWRK6i3tbMkD3Om2FDMVTpnvFdOd0lOnUmspR4Cm6T0Yn2F3v13b6ZC+KtLlPigbdXA0epek5qygFgiRzv3mqcCcmCakF0AcJEloz5Ibc60WA7gf7u1CAJwr0REJ3mNuOR/q5ZNRLGqd97bkzxgubTXfGy4EG/YHULUoqJLSbAJC7uaeExkzpoAovCI+EtrcBTeynhspdOR8pz9xt0aS4z5Xo9M4PntJMbZdcvK3TZZnzHVPqlsz9QF1T6pbUrSI9E6XJoqsBjQZW1o2eyQtbxL32Xs97VO+8tb8hb80SpOXkod39zyGsiXqPO2fZj7jwgikHNcUU+3gJIrr0UgI8eUQoFRh5h0Q1BXq/YH8voo7JhX/bi+LKCa2B9hO1qUPXVCiNFsUeoBzVLnhfaNqPtGlTY0sxoxo7tQE7MDZiAVy8eBH/+te/8OCDDyo5Ya2Fgj3NnTsXb7zxBqKjre5XBeyS8f+B67JRU+TXjaY7gDTkq35R8036PwKphtUyWjEWOGr1Yjl6Y9V7SFueBih/p1muXwU0HiJO7uhFhE4G9BK6g0mGDd0NpXuN9oResBYOqb5Hmxye1RXesWUdevQe4NoJtHXDFMiJXoiJiVnI/ZfuvprzyVKQkqt+rcqNjFy6H0t3Q22DSln3Qe7H1BblniUjkMT2pT3xWuCaxfIZoTudm6zcoukeLN2HpQ8CjS6rVF+X54xaJPfls6uEzvTxIXUz8Oc/1L7ajBMpq4wg9OGA5pc+HtC9YLM4sfZcHuYPnYRrO0lwOFBeLP5tLzWUy53YVKSTTTrhtBZzQDI7feRvWI5zj4y1/Kbo8uvRefrXUm3KC/IQHOnG31/yVqD70XTvnITSn9F9emt3efIWoPVPAelIyOODPD/MYvuhrM8rQI+pUt1dKVCem41jI9pY9oiofkPR+K0fLU1VFBWicPdmlKacRnjrTkpAJ48JPY+/Wt1DveRB4NK37He39l5g30fq72xSTtmtRHsXfWAovih+TWm+KH2bk6LbfuRkv0YqzoyMNFusqxYCbMQCKCsrU1yH8/LyMHXqVISEhFjYrV+/XjFgP//8c3Yn1rKi/KBMWlqa21pE75qKyKPq/ci8pFdR0KaGBctwQCn04m5E75mG4IIUFDcejryuVU8cYrfcg4hTarqdnD4fISx9E2olf618pc/r+hwK2qonBW5PiIYGov9+FuEpq1ARGoHQzKontlmD5qMkwSbwkZ12Y7Y/hFrHZ6EiJAJ5XaehsI1r98uiDryBqP2vKy+iBe3uRd4lLyi9heQcRvwfqh4VYXEIKslGRXA48rs+j4K2JlduDWN2VCQk+wDil6vRgMti2yFzuPzFMKisADHb7kdo1gGUxndDTu8P3dBCXjVuw+0IP7cM5eF1UR7TCqEZ21ARFoMgMmxNUlq3Jy4OWSZvzI9K1F4zCmFpGywaaV17Lg+hogwJ85oBdPJtR9KvP4yKsDouN++oYuThDxC9e1qVX2dcdwDlEfXsViv45EWU/r0JwQ2aIvLfzyC4kZ3rAVY18//7fyhZvwxB0XGIvGcawgY5yJ0sGV2t5C9R69i3yv5Ez2NI9n5EHTCdnAPI7/wUIg+8iaBy1T0/fdQxVITGKC1T3ZgdD1t6KWx1J3J7WKW50pFu+elk5Nyr5sAObtICsR//rvRA/IoXfweEhKLWnQ8jYozVBx8ddTA3FX52CeI2qieqxU2uRXZ/+3mN49aNQ3iKKZc3ebkNmI3iRsOq1Sq44BzqLu1mKVMekYCM6/Z7YCTcJBFISEhgEEygxhBgI9Y0lenp6Xj66adRr149/Oc//1FyxWZlZeGll15SfvbEE09UMm5rzAqogQPR5Wvjke+BlVaRUW9YVzXyqyN2JxcLN74W1+t7IqnjXLnNaO8HwLopqkbX00molcsinXTcZhWYSKvudApC0XCpPkVAdkUKLgBz2oq0J2ahF+pxR4AIyYs8uUd/b5V+haJh3mo63XJWFzptLcpUa91N90xNgYbmdhDpcmyFAs6QnnrInHZAtqktcvemwFo6ittrqLrT85BwoMx0kkinwf2rRmHVcSjuN0Xrhtx5I+sL111rTwWta89dLayvAdRKAChaMgmdoI/y0P1uOkFfpOa8VfojV+bRqgFf3bBka6ho33acnjzc0kRkr0Fo8t6v7pIS9e2lbtnzLkAnriQ0j9evVvtK3Qb82lv978FfAB1U12h9lFJbOTmuL0pOirvDcaPuQP0n30bZxXQcv7a9pVBogyZoMc8UB0BvBczt5RwH5rYX6cFI+r3u+G45BfIzp/6ivW7cYeEJIJNfegFp20Upyo99penusqye1e9la8mJpmpsUWZUY6c2YAfGRqzV1FO+2GXLlmHmzJnYvXu34j584403YsqUKahTR/+v2AG76jw8cN02aoqKS3/A6b5UlaA6DgaxfKy420Nie0fRw+N2pnldGFEO0PwzwgWU7gB+21BVwRVjjIIKzbc6KR32o0ir44pkJ4sIxjnJ4r4pzYWW3KB5p4HvEtUeyZX2FpN7obN6fFNfNSSo7j/yRYAhEjIwTv8ugjJR/luzkNsu5d/VQwpSRWCl0GigpVWeRT3aBhymj9HcPOWwXTDIfvEmQ4AO/xAfHazu4Wpu25sFKfDY3E5AiSk1EhncZHifXIJjB7ehVf87ta09PXROJpfTChFV+9g84T5L6Zms3dn16Me6Dbp7S/dKyZCv3RZocYMICqZBZPtQ0YGdOH23eh8/ss8QNHnHyk1bQx/VFrGXuoUYKu75N1a9+5m+C6D/kasxrVEPChmsBZtXIfnMOXS7636lp7LsTBy/uq2l19BGiWjxi6NczToqR0H6yK04sqE80BrFUyhMFW7Bcaqu1WpDHxzp4y+5wcsiwjtoSLaWdKRh2KaYkWGnjhV3QCBgjdjy8nLk5uYiJiYGwcE63t/jpeZzArpu1BTtll5qKMgMfXWv7m4ijfzrOmrKE/rvO1MBOhXxppC+FKCEjLbO99rtWVdG5h7oDjEFPqFAQnTyRxGN6aWEToIo8EtQCNBhEkCpYKzl8DdAxl7xEmyOHkq/v+Qh4FLV3c9rCNc/gIq9HyMoNELoTvPe+hbnu6d71dtfFjlukx4Her9ov40NDwOUczYsDujzMtDJfXdi55V1vkalNUSn35T6iO4utxwD1NeYVobuUx7/VZzWxLYCUtaJ9EiXvSc8GYwgFKRr2ShVU9KbInHrYegbYfxu6KhlH7rw0n3IXf4LQuo2QMJDryF6UGAFWbRllP7BNGT98AmCo2IQP/lJ1L7Js+7EbkyvV6tqWUteVcgPO2NGfjgprJJbBALWiM3MzMTkyZOVlDodOnTArFmz0KpVK7Rv315xJea8sG6tK59W1nWjnt1azddJkSpH/VX92H7uLr7Uk0TUFXlNvSlkLC6yigzqwPVLV0b2xkcuuWSUklinarF1NaSgTcsdGIj9ZwDdHvEmPUtfp5c8gGan31X7HrnK4ycvPhmoG51WWkNLRoiTZRI6rbnjvBstG6wqnURSeiez0IejgR8o/+Xx58xgqGzVZT7yCWRGckb8rDEjbQS4VE0jELBGLE1kQUEBQkNDQW7EX331FSgS8f79+1FUVIT69eujS5cu6NevH5KSktCjRw+Eh4fXtPmvkePR7Y8+uUR9Y5Xaw5yWoTpqdC9u/0fiTmzbCUDi1d5lfOALYI1VICJyyRz8eRUd3GJEUXPNqVvotJTur1oLpVf4trH9cZNr691q0B5QiovNT6llKcIx3Sskt1o6lfSRpP0yGglp89XeB30u0r14UrZNA8gNmu4CU0ocsxSkADuni+i9ideIO2N+IJXWUJV8vsernrjrrfPJRcCxX4S7dNf/E6mUfCUUkZXuh0Y3AXq/JLwR2IiVzoZb+5C09ZpRwJpRxufTUXr2OCI69UTtWwIj0KDWWeS1JCfFjOSMuISxCAS0EWtvqsjNmAI6HT16FLt27VK+pJNRO2PGDI5ObJC1retG/WNXNeVCs+HAtabTJn9lYXuvdMA74gXfRlxmVCV1yzXANaZAKNZ9WKf7oBd6c5ClJkOBkWr0Sti6Yg79zjs5NSXzd2rpY0g8NUMtRSkf6I6Xp8Q6IAr1cfVikduWhFxurd2sbzvuvTuW1Yy30hr6fbTIS0tCbsGU19aTQtGLKXCWOdgM5TGmfMZ+Ji4/Z342Dk+pw3zkZM2MMme+iYxPXrFUaDxjDqIGqEGv5C3V7BK8luTzy4zkjLiEsQiwEWuar5SUFEyfPh2//fabYrR27NgRN910E8aNG4eoKFNEUWPNbcBqq+tGnXsKOP4LEBQGtL/DcsLi13Ap4BJFeqTgIw5O7VxmRNGDybA3S52OwK120iHkngDoxDY4DCDj/+RScSe23e0AnWhbC52oUURiOn2lIDR+IAqfOkeESzQF9SIjyZNC+SrpTqlZBn0KdDSdtMzrD1zYpP7O0wa1xnFWWkOUk/TAl+JOLN0JpcBenpSswyJiqlm8YThrHc+R2cDZlYpb9Q5cix595GmdtDbtSrni4weRPW8mKkpLEHPlGET28K0+1mNweR+yAUH5Z/P+Wqrkkq19678Q2rCZK6j8so6ZUer0h5E9X01tU/+JtxB3w53u67z/Y1MMhVZAj6fdb89HLei1lnykvle6ZUZewcydeJEAG7GA4k783HPPoaSkBM8++yzi4uJw6tQpJTcsuRe//vrraN26tRenhbtyhwBv1HJ6bjGa2w7I8lzqFrn2ni/hFh9X1Dv4VeUoxTduFVGfSTY9BuwynQpHNRYpeMypelzpS6c6Xmdkq/ePXcTHD5IOdwGDv9RpZG40Q/qQXiZJrX8j6o/RMZquC6qd+edVKNy7TakZEp+Alot1in7tgi62VfRYQ+V5OUrE3ooykSM3qv8wNH5zrg7a+UcTZkY5i7/HhVfUawbNvlyJiI5J7ilJkYQpNZNZ+r4KdLe63uFe616trcda8qrCPuiMGfkAOnfpUQJsxAKwDvJEd2DNUlFRgU8++QSnT59WjFy+E+vRtahb47xRm1Ae+BwozRduqTapDtxiRHeFTy8HwqKBFlZRWXWbQd835BYfV9WnvKl08ls3CajXrXIrlH6i+CJAd4ajm7rag671fMLIegSUg/f0b0BIlEdSCLkEi4JbUZArk2TH9UPcuI3A4Vki7QgFh3M1/7FLCkEx8Cg1i1laLtqvRPr1B9FjDRWfOIRTt6mu/mGJrdF87hbHwyO3d8qfHN8VSFTnyh942NPBmlHBjnUoTTmDiLZdEN5W/Vjisu77PwP+soqGTpHRL//E5eZ8WVGPteRL/b3RNzPyBmXuw5sEAtaINafYoVywlGKHjFVyG77jjjsQRKlBTLJp0yblJJZOZePj4705N9yXiwR4o6Z7lOOAo6bTiJhEYLwpUrCJKTOqfnExH/nDx4zsMMo/D8xpIz4eATjX+J9o3LCuCMxllvEnhKu/l+T8U3ci78/FSm8RHZLQ7KuVXupZ3o1ea+jkLb1RcuaY0mHsyAloMNUqsri1GvQxYdUd6k/oPj8FS/Nj0YuR3SHaRtYe9BnQ0SowoB9zsVXNo5wMxKE6VZlRDZlIHoaFQMAasebT1507d6JNmzbKHdhDhw5h1KhRiiEbGxsLMnQ//vhjnD17lk9iDfTQ8EYNwDo1EM3d2EOVordaGBWmi7y2cQ7c5SlaLt1hrVXPQCvAfVV5DckZMiMHjLIOAufXK/mht6U1Qa8zDwLn16qFr10GNLtKDljHErnLf1XuxEYPvBrBMXE6tuxeU3qtobL0FORvWoWgyCjEXFGNd8imx4Fd/1OV7vc/IOlR9wbh4dp6MXKoJuUUz9gFRDcX8QsMKh7nZFAu1mozoxowiTyESgQC1oglCpRiJzU1Fbt378aOHTuU/5lT7JBhS3dlKdXOSy+9pOSPpRNbFv8nwBs1gN9GAuSCSkJG6J0XgGA1RZTCqNYmYN19ooy96K6LhwEUJIrksg+ALvf6/+TrpCGvITlIZiRnlPt9L8Tkbq9ccOxBEcSMxft5dCl4GgVRM8vwX4BWY/x6Jvg50zY9zEnOiRnJGXEJYxEIaCPWPFV095X+R0Yqp9gx1gK2py1v1AAK0wDKXUlujRQttmHliKQKo9P/B6SsVxGO2aze17N1M6P6N6wz/uLQOAJeQ3JQzEjC6Pw6YMFAtRC5EA/8EGh+nRxugJTwyRra/wlA0a3rXgK0n+j3pH3CyO+pVFWQOcknjRnJGXEJYxFgI9YU2Onhhx/Go48+ii5ddAiWYKw1UOO05Y1aPqUKo5SpAAWiMcvNu4G6pvQ5GXuAny6x/KosuicyTg1SXBHrjL/PbwLDyEfqWgleQ3JuzEjCKG0b8EtvtRB9TBqxQA42gErwGpJPNjOSM6ISzEnOiRnJGXEJYxFgI9Yqxc6IESNwxRVXGGsGWdsqBHijli8KhVHjLGDTkyJqautbgH6vV65I98eSf0RFaDzOzTmCgnNhyu+jh1yPRq9+Le/EwCV4DcknjxnJGaXMn4CG+euVnLHo/z+g0eXySgFUgteQfLKZkZwRG7HMSBsBLlXTCLARCyguxMnJyfjqq6/wwAMPoEED/0g/YLTFlpGRoQTCWr9+vZJzl3LrTpw4EZS2yDris+24yJV73rx5OHnypMLfXeE/+nKCzjAqOrgLp+8aamk0vF1XJM78U96JgUs4w8fAw3RLdWYkx8eMqmfEfHgNyQloK8FrSc6JGckZcQljEWAj1ipP7KlTpxATE4N7770Xw4YNQ506dYw1mz7UtqysDO+8844SDOuee+4BpS6aP38+FixYoKQoatiwoV3tyIBdsmQJPvroIwwfPpyNWC/NoTN/zCiq6cmbeqA09ZyiXe2bJyPhYauUIV7S2ZvdOMOner0qgOW3AimbgPjOwJCvgahG3hyKx/rSj5HHVPR5w8yIjVh3FyGvIW0EmZOcEzOSM+ISxiLARqxpvrKzs5XIxGvWrMHq1atx4MABJCYmYujQoRgyZAj69++P8HA1uquxptnz2tIp7HPPPYcpU6Yo6YpI8vLylJ+NGzcOffr0qaJEWloaPv30U+zbtw+RkZHo2rUrG7GenyqlB2f/mJVeOIOCrX8hODoW0YNrfmAaZ/k4nLYDXwBrrPIu9noe6DXNS7Ps2W50Y+RZNX3aOjNiI9bdBchrSBtB5iTnxIzkjLiEsQiwEQvg4sWL+Oyzz9CqVSskJSWhSZMmoJNFs1F7/PhxvPzyy4iPjzfW7HpRW3LHnjFjBp5//nnLqSudsr799tuKe/aECROqaLN9+3asW7cO48ePx6xZs5TfszuxdyaN/5h56eV67/vAuvvVzpIeB/rVjFNsXkPyZ5UZeek5k0+FYUvwGtI2dcxJzokZyRlxCWMRYCPWdGJI92FXrVplyRNL+WF79uyJXr16Kf/frVs3hISEGGt2vajt1q1b8eGHH+KNN96oZOyTi7EW41RrOS1D8ruNesU44NxfIjfk4C+AuNZahuHRMn7HyKOjdb5x3fjkHAcWXQnkJAMRdYGrFwENL3VeIT+soRsjR2NL3Sw+AOSeBppfAwz63PMUDn4N7HwVKCsCOv8H6P6UW316nJFb2vm+ctovNyAhZx1QVgCERgNNBgNZR4CCC0Drm4EB4u+H05KdDPz5DyDrEFC/l0g1lrlfPHvDf3K6OV9W8Ps1dG4NsOFhIP8c0HI0MPADgYuic6+9D8g9BSReLf72Wcu2F4B9HwIluUBIBNDsKuDKOS6j9ntOLo9Mv4rMSD+W3JJ/EGAj1mYeKMgTucZu2bJFMcpSU1OVtDt0ysgnsY4XLRuxDtgcmQ2sHK/+stujIkqpj4X/mFU/AbrzyTkGUJ7QoJrzIUx3RrZTsvJ24Mh36k9HrgCaqAHGPPIIfd8SyD2hNn1XDhAW43JXHmfksmZ+UPHMcmDx8OoVuWkHUK+788pufAz4e4b9eoO/BDrc5XybPqrh92vo9zHA8XkqndEbgQb9gNUTgUPfqD+/7g+g6TDx3/SR4ls7cTKGfg+0vc0l0n7PyaVR6VuJGenLk1vzPQE2YquZgwsXLuCZZ55RXFw5f2z1i9XfjFjfP1pCg3rpC9Hy+AsWdVIb3IqTiY/7i3qsBxPwon2djgAAIABJREFUWwJtjj6OOhdXWvQ70vZdZNUe4FF9k3YNRWhptqWPXUkrUBpa26N9BmrjtbPWou2RB6sd/oGOXyMv2pS72glQzU+9jvoXfrBb42Tzp5Ba/yYnWuOi1RFod3gK4rI3Wooc6vApcmJ6onXyk4jPXG71/L6NrNoDlf8OL07BJburxlY43vJ5pNe7noF7kAB5F7IwgZpCgI1YyUwuXboUa9euxbRp0xAWJvJkslQlQHdiKQrxs88+i6ZNmyoFZHdirVsxkjtx1tyPUXziEMJbd0Ltm/9Z/XIoSAUWDQEy9wHhtYGrfgWa+D4XsV98kU3fBRyaSUmugLa3A/V7C5ZZB4H9nwHlxUDrsUCjy7z+yPkFH6+P2rkOPc4o+Udg5QSgvES4gd6wDkCQc0o6W3rLM8COV0QtOq2jUzs3xOOM3NBNU9XiLGDX/4CiDKDZCKDlDWq1jN3Awa+AinKg3QSgftXgfdX2UVGGvO+7Izpvj1qs7iUAtUvSbDhw7e+a1KxS6OwqgE4ISf/YlkBxthgDXemgE/3oZq6164Nafr+G6LSVTl1JmgwBRq4S/z72M7BivNjH6WSWnl9rTxTyUCJPJbNQ9PaRq4HI+i5R9ntOLo1K30rMSF+e3JrvCbARCyAnJwdz585F8+bNlci6jRs3thismzZtUoyzzz//nN2Jq1mvWVlZyqn1fffdVyk6MRm1o0ePxqBBg6pd7UYxYrMXzkLqa2ou2wbPf4zYEbfIn2RyUYxuCgSFyst6oYRf/DH7sSuQuVeMNq4tMO6w+Pf8S4EU05f9yIbAHee9QKRyF37Bx+ujdq5DrzCiu4yFacIV21tC/ZHhHNXY7R69wshtLatpwNale/xJICZRVPgpCcj4W/w7thVwW7LTmih8OtQHgiOAihJhXJZkC+Mz2tSP062aKlSUAnlngJgW9EUVyCPdW7jams/qGWIN0b3Wokx1bZhplRYAhamOn9/8s+JvIt2JdnNuDMHJZ6tIdMyMfDwB3L3uBNiItQrs9McffyipdUpLS9GmTRslmFNBQYFyokh3YqOionSfgJrSIDF6//33QS7Yjz76qJInlvK/Lly4EK+88ooSobg60dOIpdQ9npLCWW+j6IePLM3Xuv1BRNx6j6e6q7ntVpQiYV4iQC+aJkkfdQIVoVGot6g9goozLT/PuG4vyiOqXz81FxSPjAn4jkCd1VcjNGObRYGLQ5agtC6duFag3rxEBJUXWT2/yagIjfWdstwzE2ACUgIJCQnSMlyACRiFQMAasRTAqbCwsIphSql1yBDbu3evYtDm5+fj1ltvRcuWLY0ypz7TMyUlBWSM7tixQ/kQQG7FdJ+4R48eik7VGap6GrGe/NqY9+cinH/K5DoFoPGMOYgaIAlO4rMZcdyxJxlpHu7iYcCZFaJ4o4HAqL/Ev38fDRyfL/5NQV0ouIuXxS/4eHnMznbHjOTEDM9ow0PA7rfFQCm69vjjQJjJUF0yAjhtcvdtOMDk7i1nYl3C8HycG65LpZmRNmzMSc6JGckZcQljEQhYIzYzMxOTJ0/G448/jn79+hlr1ljbagl4eqMu2PYXsud9jcI969Cg9znUahiEoKaXAkO/Ey96fioXXr4P+ZtWIaxRIlJH3o3uN4z1raaUxiR5rnD1o3QalGLDLIe/E3ep6A6eD5jaXUM7XwP2fSTSQXSf6j8RTonTH7cAqVuA+K7A0G8BcsP2sHj6OfOw+u43v3qSMOLIDXLgh0CC+FhX44y05J+A4oviviO5/ZuFXK6PzhF3YlvdqBq3TpAN+DWkgRUz0gCJXWU1QeK1pAkTFzIQATZi2Yg10HLVpqo3Nupjw1ogtmUaEvrmq0r1mw4k+Wfk4fyNK3Du4Vstuhb3H4FOb36vDWgAlqqyhujO11dWrpJkuNCplD/I/o+Bv6xc2nu/CPR81uOaeeM58/ggXO3g1G/A0mvU2g6CQAU0Iw1smY8cEjOSM6ISzEnOiRnJGXEJYxFgI5aNWGOtWA3aevJOrNJ9eTmyRndCna6FqNdbNWLzOz+B/I6PatDQ+0VKNq1A/iv3WjoOGzQSUY++4X1FDNoj3dGlu7pmqQiPR/rIQ34xmsgjnyL676ctuuR3eAj5Xab6hW41VYnwc0sRt+FOy/CKEm9ETp9PaupweVxMgAnUEAJ8J7aGTCQPQyEQ8EbsqFGjMGLECCXwUHBwMC+LGkDAG18b096eivxlH6LJ8ByExpSLyMPXLAHqdvNLghUlxThzz3Uo2rcdQRG1kDvxKXSbNMUvdfUHpeyuoT/vFilFSHo+A/R+yR9UBXKOAYuHA9lHgchGwNUL1XRFHtTQG8+ZB9V3r2ly4Z5/OZC6GQipBVw5p3L6GVPrAc1IA2HmI4fEjOSMqARzknNiRnJGXMJYBALeiN25c6cyYxEREUo04ksvvRT9+/dHhw4dULt2bQQFeTgvobHWiyG09dZGXZYpoiCHhOV7NwWIG7NQmnIGIXUTsP3vPeCk545BOlxD+eeB4FDg/FqR45b+3fkeoMlQN2ZFp6q5lELEe6lovPWc6UTHM83kngIiG4h70nbE7xilbAD2vANQ6pO2twFtxnmGi8ZW/Y6PRr29WYwZaaPNnOScmJGcEZcwFoGAN2Ife+wxJfLwnj17sHXrVmzYsMGSZoeMWAr6NHToUNxwww0IDw831uwGqLa8UcsnnhlVz0jKZ2ZdkReRpHZ7YOxBOfQaVkLKqIaN15Xh+B2jX/uKAGAkQSHAXdlAqO9Sx/kdH1cm2cN1mJE2wMxJzokZyRlxCWMRCHgj1l504pKSEpw7dw67d+/GqlWrQJGMKU9sfHy8sWY3QLX1+J3YAOXKwza9+5dkod5CNUor5balHLcsTMDfCdRdcgmCC89b1My4ZifKI5v6u9qsHxNgAjoR4DuxOoHkZvyCABuxHNjJLxainkrw10Y5TWZUPSMpn6VXA6eWiUbILXNo4EV6ljKSL8MaX8LvGP31b2D/p4K7dW5mH82E3/HxEYfqumVG2iaFOck5MSM5Iy5hLAIBa8TSNJWXl6OiogIhISHGmjXWtloCvFHLFwgzctOIpepnVgiXTMqfGYDCa0g+6X7J6NwagHI0NxsuH4CHS/glHw+P2dnmmZE2YsxJzokZyRlxCWMRCGgj1lhTxdpqJcAbtZwUM9LBiJVjrtEleA3Jp9cho81PAkdmA7XqAX1eBRKvljdWA0vwGpJPKjOSM6ISzEnOiRnJGXEJYxFgI9ZY88XaaiDAG7UcEjNiI1a+SpiRRxhlHQLmdlCbbjwYuH61u10Zsj7vQ/JpY0ZyRmzEMiNtBLhUTSPARmxNm1EeDziwEy8CJsAE/JVAaNZe1FmhuqCXxifh4hXL/VVd1osJMIEaRIADO9WgyeShgI1YXgQ1jgB/uZZPKTPiU0b5KmFGHmO09Frg1FLR/IC3ga4PuNuVIevzPiSfNmYkZ8QnscxIGwEuVdMIsBFb02aUx8N3YzSsAX4xYgNNwzKptgivITnBahnlnADCYsS92AAVXkPyiWdGckZsxDIjbQS4VE0jwEZsTZtRHo8xjNic40BpARDfyeszVppyGnu2bkb3S9sDkQlAZCOv6+DvHfKLo3yGahSj7CNARRlQ2+quqhyBtESNYiQdrfMFmI+cGTOSM2IjlhlpI8ClahoBNmJr2ozyePzfiN32ArBtmpgpikp6jcmt0Atzd3HWu8j4ZBqajcxGeHyZ6HHITKD9nV7o3Thd8IujfK5qDKN19wN73xcDbjsBGDpLPniNJWoMI43jdbYY85ETY0ZyRmzEMiNtBLhUTSPARmxNm1Eej98Hdor/vR9CcpMtM5V51SaUxbT2yszlPjQGEUW70HhYjqW/4ibXIrv/TK/0z50wAX8jUG9BCwSV5lvUSh+VjIrQWH9Tk/VhAkyACbhNgAM7uY2QG/AjAmzE+tFksCr6EPD7L9fz+gMXNqmDnXAGiG6iz+AlrZy9fzRwZhWaXJ2tlqRTWDqNZbEQ8Ps15AdzVWMYfdccyDsliIZEAHfnAUEhuhCuMYx0oVG1EeYjB8uM5IyoBHOSc2JGckZcwlgE2Ig11nyxthoI+P1Gfeo3YPtLQEm2cF/s/qSGUelTpGD7WmR89l9ExW9BXKsghDRNAi59E4jvok8HNaQVv19DfsC5xjA68j2w+y2gvBTo9G+g8390o1tjGOlGpHJDzEcOlhnJGbERy4y0EeBSNY0AG7E1bUZ5PPxFVsMa4Bej6iExH/kiYkbMSE6AnzNm5C4BbfV5P5JzYkZyRlzCWATYiDXWfLG2GgjwRi2HxIz45Vq+SpgRM3KXAK8hdwnyXq2NIHOSc2JGckZcwlgE2Ig11nyxthoI8EYth+RzRqV5QNZRoHYbIDRarrCXS/icj5fH60p3zEhOTXdGxVlA7gmgdkcgJFyugJ+X0J2Pn4/XFfVqBKPMvUBoDBDbwhUEmurUCE6aRup6IWbkOjuu6Z8E2Ij1z3lhrdwgwBu1HJ5PGaVuBRZfCRRnA+FxwHUrgPq95Up7sYRP+XhxnO50xYzk9HRldHY1sGQEUF4MRDYArl8D1NE3r618RPqW0JWPvqr5TWuGZ7ToSuDsSsGzzytAj6keYWt4Th6hUrlRZuQFyNyFVwmwEetV3NyZNwikpaV5oxvuw0UCUQfeRNS+1yy18zs/hfyOD7vYGldjAoFBIHr3NEQe/sAy2Lyk11DQZnJgDJ5HaUgCIdkHEL/8covupbU74+KVfxpyLDVFaU6xU1NmksdBBNiI5XVQ4wjw10b5lPqU0Z53gPUPqkoOeBvo+oBcaS+W8CkfL47Tna6YkZyerowoovnW59ROB38FdJgkV8KPS+jKx4/H6Y5qhmaUcxyY3UodfuNBwPWeMWINzcmdBeJEXWbkBCwuaggCbMQaYppYSWcI8EYtp+VTRpTKZPVEIH0XUC9J5KgNDpUr7cUSPuXjxXG60xUzktPTlRHdh/1zMnBxP9CgD0BGrMFFVz4GZ+FIfcMz2vEKcGQ2EFEX6D0NaDLUIzNleE4eoVK5UWbkBcjchVcJsBHrVdzcmTcI8EYtp8yMqmfEfHgNyQnIS/A64udMvkqYkbuMqD4/a3KKzEjOiEsYiwAbscaaL9ZWAwHeqOWQmBG/OMpXCTNiRu4S4DXkLkHeq7URZE5yTsxIzohLGIsAG7HGmi/WVgMB3qjlkJgRv1zLVwkzYkbuEuA15C5B3qu1EWROck7MSM6ISxiLABuxxpov1lYDAd6o5ZCYEb9cy1cJM2JG7hLgNeQuQd6rtRFkTnJOzEjOiEsYiwAbscaaL9ZWAwHeqOWQDMMocz8Q0wwIi5UPSscShuGj45idbYoZyYkxIzZi5aukmhJZh7B731Fccuk1bjUTCJX5WZPPMjOSM+ISxiLARqyx5ou11UCAN2o5JL9nlHsCWDAIyD0JhEQAVy8Cmg6TD0ynEn7PR6dxutMMM5LTY0ZsxMpXiYMSv40ETi4Wv+z9EtDzGZebCoSK/KzJZ5kZyRlxCWMRYCPWWPPF2mogkJaWpqEUF/FnArWOfYOYHY9YVCxo80/kJb3qzyqzbkyACTABXQiE5CYj/vd+lrbKYloj86pNurTNjQQ2gYSEhMAGwKOvUQTYiK1R08mDIQL8tVG+Dvye0ZHvgJW3qwPpMRXo84p8YDqV8Hs+Oo3TnWaYkZweM6qeEfNxwCfvDPBdM/WX9fsCY9iIrW418Vri/UhOgEvUNAJsxNa0GeXxsBGrYQ0Y4g/+6klAygagTnvg8s+AqEYaRqZPEUPw0WeoLrfCjOTomBEbsfJV4qDEjleAw7OQVxKC6MunA82vc7mpQKjIz5p8lpm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cshMSN+uZavEmbEjNwlwGvIXYK8V2sjyJzknJiRnBGXMBYBNmKNNV+srQYCvFHLITEjfrmWrxJmxIzcJcBryF2CvFdrI8ic5JyYkZwRlzAWATZijTVfrK0GArxRyyExI365lq8SZsSM3CXAa8hdgrxXayPInOScmJGcEZcwFgE2Yo01X6ytBgK8UduBdGgmkLEHCI0E6l6CbZmt0atXL1EwbQdwfi0QmQC0uU0D4ZpfhNeQfI4DhtH5v8QzEpMItBwjB2NVwh6j3BW/oiwjFbW69kFEpx5OteeRwinrgdStQHRToNVNahf0s5QNQGQDoM1Yj3St2xrKTgZO/QaERQHtJ3lEV181qhsjXw3AnX4L04FjPwFBwUCb8UBYtMPWApqTRsbMSCMoLmYYAmzEGmaqWFGtBHijtiG1ehJARqyVnGl6H5pe9z6Qdxr4vgVQUS5+2/0poO+rWlHX2HK8huRTGxCMLmwC5vVXYVz2PtDlPjkcUwlbRplfvI6ML6Zb6jf/YSvCmrXS3J7uBdN3Aj9bGdL93wC6PQxkHwXmtFW76zUN6PW87t3rs4YqgO+ai72MpN3twBXf6q6rrxrUh5GvtHez31/7AqlbRCNNrgBGrnTYYEBz0oiZGWkExcUMQ4CNWMNMFSuqlUBaWprWogFRLv6PAQjJOVxprEVNr0dOvy8RnrIKcetutfyupMFgZA38KSC48CCZgIxArePfIWb7g5ZihS0nILfn27JqDn+f9/J/ULp5leX3Uc98hLC+Q11uz92KEad+QuyWeyzNFCXejJw+HyH83G+I23CH5efFjUcg+9JZ7nbnkfq0t9EeZ5aymNbIvGqTR/riRr1HIKg0B/UWtLZ0WBEcgfTRpwAEeU+JGthTQkJCDRwVDylQCbARG6gzX4PHzV8bbSb39zHA8XmVfni+0V1oNOpL4OJB4IeO6u/olIlOmwJceA3JF0BAMDq7Elh0pQqj72tA9yflcEwlbBmlv/ccLs7+wFI/8Zs1CG/bRXN7uhc8vw5YMFBt1nzimvE38FOS+vNujwD9Z+jevS5rqDQP+KYBUJov9GtxPTBige66+qpBXRj5Snl3+53bHsgyfYBN6AncuM1hiwHNSSNnZqQRFBczDAE2Yg0zVayoVgK8UduQKkoH9rwHpG0HgiOABn2xrXSoeif2xHzg7Gpx943ciVnAa0i+CAKG0eFZ4s5obEvgEvVUVk4IdtfRxVnvojQ9BZFJlyJ6yEgtzXi2zNE5QMpGceeXjFWzHPsFoPvAkY2A7k94RAfd1tC5P4ETC4GwGOHuXau+R/T1RaO6MfKF8u72mb4LODobQDDQfiJQpwMbsW4wDei15AY3ruq/BNiI9d+5Yc1cJMAbtRwcM6qeEfPhNSQnIC/B64ifM/kqYUbuMqL6/KzJKTIjOSMuYSwCbMQaa75YWw0EeKOWQ2JG/OIo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WFsNBHijlkNiRvxyLV8lzIgZuUuA15C7BHmv1kaQOck5MSM5Iy5hLAJsxBprvlhbDQR4o5ZDYkb8ci1fJcyIGblLgNeQuwR5r9ZGkDnJOTEjOSMuYSwCbMQaa75YWw0EeKOWQ2JG/HItXyXMiBm5S4DXkLsEea/WRpA5yTkxIzkjLmEsAmzEGmu+fKptRkYGPv74Y6xfvx4lJSVo3bo1Jk6ciH79+iEoKKiKblrLV1RUYN68eTh58iQeeOABt8fIG7UcITPil2v5KmFGzMhdAryG3CXIe7U2gsxJzokZyRlxCWMRYCPWWPPlM23LysrwzjvvoLi4GPfccw+io6Mxf/58LFiwAK+//joaNmxYSTet5cmAXbJkCT766CMMHz6cjVgvzTD/MeOXa3eXGq8hOUFmxM+ZfJUwI3cZUX1+1uQUmZGcEZcwFgE2Yo01Xz7Tlk5Vn3vuOUyZMgUdO3ZU9MjLy1N+Nm7cOPTp06eSblrKp6Wl4dNPP8W+ffsQGRmJrl27shHrpRnmP2b84ujuUuM1JCfIjPg5k68SZuQuIzZitRHk/UgbJy5lHAJsxBpnrnyqaXJyMmbMmIHnn3/ecupKp6hvv/02GjRogAkTJlTST0v57du3Y926dRg/fjxmzZql1Pdnd+L8DX8gZ/FsxMRvQ61mMQhpfQXQ52X787LtBSBtG1C7HdD/Df3n7sAXwMmFQEQ80H2q6Cd1M7D7XaCsAGgzDmh9C7DrdeD8WiCmBdDvdSD3JLDzv7h44TjqJN0JdLhLf92M2OLhb4FjvwDhcUC3x7DtWBF69epluJHkLP4eeX8tRXBMbcTf+SDCmrf12BjceiHKTgZ2vAwUZgAtrgM6/tNjerrU8PaXgDN/AAWpQHxnx89TaGS1zVdidOAz4MRioFZdoMczQFxrl1RzulLKOmDvB0BZMdDudqDlaNFE2g5g95tASZ7YK9re5nTTLlfI3KfsTRcvnECd7pOA9hMdN7X/E+DkEqBWfaDnM0Bsy+q7PToXSP4BoLmp2w24sAkIqQV0vR9o0N9llX1VUVlDdY6oY+r6IFC/t6/UcX+eyouBjY8COceBhgOA7k/qMha39iNdNPD/RpiR/88Ra+gcATZineMVsKW3bt2KDz/8EG+88Qbi4+MtHMjFmMTW+HS2vKN2XAHuqY36+MiOiGlwCgn981W1Bn0OdPxHZTXpBWr5WPVnfV/T7Q+10ij98Z/dSm2/xQ3AiHnAvH7Ahc3i58FhwFW/Ar+NVMslPQZk7gdOLlJ/Nv4kEJPoCuaaU6fgAvCtlTt802HY1ui/hjNiS1PO4MSYbpZ5ibrsKjT+32yPzZNbz9kfN4mPBmYZdwSIa+MxXZ1qmPQi/azF0fNEH4aqEQuj7KPAHKsPCq1uBIb/7JRaLhf+uTuQvktUD4sBJl0EgkKABYOA83+pzU7KBMLruNyNUxWX/n979wIlRXE9fvzylFdEHoKKGCBRQCMGjQ/UoGAk6D8YTP4ixIhINDGiiEoE5SkCKmBEMWI0RBP+SdCAL/L3gYIKalBBiPoTVAQUNfJSUXkv8Du31h5ml925NdOzu9Pd3zkn50S2pqfqU7dr+k5XVZ8lsuapvW/55Sci9Q7e9xBfvCPyUPHMH/f6Ti+RMx4s/6N2fi3yQEORPbuLy1Srvvf/Nz1O5GeLsqpmIRRe8toC6bj09L3taN5J5KcvF0LV9tYhm3569QaRpTfvfe9ZT4q07B66PaHGo9CfHo0DYBSNfqKW/gIksf5WiS6ZbVKabfl8J7H57qxq27dKw8E/lcYdt0qjY7amDv9xi8vl04P6l/i4ZuselJZrJqb+bV2zPrKm5bV5q1K9LW9L+2V9U8fbUq+9LGs/XTq8cZbU2rk+9e9rWg6Wlmsmpf77s8ZnSZ1t70u9Le+m/m1Z+/8nW+qlXSTmrZbROVCdbSvlqP/plarwtjqt5H+OmhmdBnxT0xprVsi3JlyeqveuQ78jXw2ZWpDtaLe8n9Tf/Faqbsvb3S+b6x9dEHU9cP1MOezDW/apS1nn06rWN3nVuf7mN6Xd8r2zHjbX/54sb/eA13vDFjrmP12lZtGXqcO8ccwc2VmzsXzvrXNkv+2fpP79re89Itv3q5wftI58+3ypu/X91Ge/feQ/ZGvdw/dpaoOvl0rbdy5J/fvXDY6Rd9pOK5ek9o5P5Og3zynz70U1G8t/jpkTlrPS31+6TTtqN5c3j/7/lV6PTB+YTT+1Wn2jNNk4O3W41a1ulI1N/k9BtSfOlYniDKM49wdtCydAEhvOLzHvzjYpzbZ8vpPYihio/3tNL3f34OAzv9rb7z95TuSQ00vGwfpFIo+krRE+c6ZI61J3dkJFzh6RB9uJbPomGf3+9SInjBeZf4mITjPWl/5a32W6yMyjRYq+Sbo73yey6b3iKcb6OqCdSK9loWoSmzfPOkZk4xvFzTn6Kllc+8LI3YnVqn/Y5yTZ+cF7xd37y4HS5PJRFdZFoX7VXzRC5PVvpuLrHdhey0Wq16ywumZ14I1LRWZ1LPmW8s6ndnsTrLI+I2W0u6j4jqLekdWXTov9gV8CnFXdyyr8XF8RnS6vr4NPF+nxXPH/f/Fykbe/+ZFDp6ee+1roj/I+gE4nfeObZRaNjhI5b+8PGiWOsWt7sZvOPtHXcaNFjjNi+tGTiqcQ66veQSJbPi3+/0f0Ezn9fu8qFkpBF0NrBuxtU/tfi/zwj4VSveJ6ZNNP7z5qBzQ0AAAgAElEQVQg8vw3P+jU2E/k//5HpGHb0O0JNR6F/vRoHACjaPQTtfQXIIn1t0p0SV3jqrsQjxgxQlq0aOEsrDWx2ZSPQhKrbd7yyjypvuNDqXNYY5GGRxQngmW99GL18/8pXova5Jj8x45Om/vvC8VrOA/64d7jfzKv+ILCTc+qJrL5o+K1bzpVL1hH9d/5smLZEvlu50tEatbPf92ieEQ1+3iuSK36IgefFtmdLvds2yJbX39JqtdrIHW+36lCeyL0BZGu1d6xqTh+NY4L6fXVSpHP3hLZulak/qGZz6cM9S5htOPL4um7tRuKHHRq5bZWY3v3zn2nbX7yfPEa+hZnVv6PCKlx6NfF61fLe+34onhdf+1GIgedYrvpVOKPni5eB3tIl+Jpy9Vri7Toar+3AEu4GDq2Y8k2FWA9JZt+0v0iNn9S/N3Y4LC8tCb0eJSXWhT2QTAq7P6hdtkLkMRmb5bId2zatEmGDx8uAwYMKLE7sSa1PXv2lM6dO5dwybZ8PpNY3fWYFwIIIIAAAggggMBegaZNm8KBQGwESGJj05UV2xC963rXXXfJunXrZPDgwe45sfp819mzZ8u4cePcDsXpr2zL5zOJ5ddGOxYwymyEDzFkC9gliCPOMztKMAprpO/nXLMVMbKNKBEtAZLYaPVXldZ27dq1osnmkiVLpKioyE0r1l2JO3YsXj9WOhG1yqc3hiS2cruWLzMuHMNGHDFkC2LEeWZHCUZhjUhi/QQZj/ycKBUdAZLY6PQVNfUUYKC2oTDiwtGOEowwCitADIUVZKz2E8TJdsLINqJEtARIYqPVX9TWQ4A1sR5IFEEAAQQQQACBRAmwJjZR3R37xpLExr6Lk9dAfm20+xwj7hDZUYIRRmEFiKGwgozVfoI42U4Y2UaUiJYASWy0+ovaeggwUNtIGHFxbUcJRgVj9PnbIqtmFT8qpu3FInVLbqQXtp5V9X7GIVseI9tIS+BkO2FkG1EiWgIksdHqL2rrIcBAbSNhRIJmRwlGBWP0jzYiX60qro4++/Qn88JWrSDezzhkdwNGthFJLEZ+ApSKmwBJbNx6lPYIa2IJAgQQiItA9W3rpPETR6Was6d2I9n4k3fj0jzagQAClSjAmthKxOajKlyAJLbCifmAyhbgl2tbHKPMRvgQQ7aAXSJvcfTgESKb3iv+wEPPFDl7jv3hESiRN58ItDXXKmLkJ4eT7YSRbUSJaAmQxEarv6ithwADtY2EEUmsHSUYFYzRlytEVj0iUr2WSNt+IrUPCFu1gng/45DdDRjZRloCJ9sJI9uIEtESIImNVn9RWw8BBmobCSMSNDtKMMIorAAxFFaQsdpPECfbCSPbiBLREiCJjVZ/UVsPAQZqGwkjLq7tKMEIo7ACxFBYQcZqP0GcbCeMbCNKREuAJDZa/UVtPQTY2MkDiSIIIIAAAgggkCgBNnZKVHfHvrEksbHv4uQ1kF8b7T7HiDtEdpRghFFYAWIorCBjtZ8gTrYTRrYRJaIlQBIbrf6ith4CDNQ2EkZcXNtRghFGYQWIobCCjNV+gjjZThjZRpSIlgBJbLT6i9p6CDBQ20gYcXFtRwlGGIUVIIbCCjJW+wniZDthZBtRIloCJLHR6i9q6yHAQG0jYcTFtR0lGGEUVoAYCivIWO0niJPthJFtRIloCZDERqu/qK2HAAO1jYQRF9d2lGCEUVgBYiisIGO1nyBOthNGthEloiVAEhut/qK2HgLsTuyBRBEEEEAAAQQQSJQAuxMnqrtj31iS2Nh3cfIayK+Ndp9jxB0iO0owwiisADEUVpCx2k8QJ9sJI9uIEtESIImNVn9RWw8BBmobCSMuru0owQijsALEUFhBxmo/QZxsJ4xsI0pES4AkNlr9RW09BBiobSSMuLi2owQjjMIKEENhBRmr/QRxsp0wso0oES0Bktho9Re19RBgoLaRMOLi2o4SjDAKK0AMhRVkrPYTxMl2wsg2okS0BEhio9Vf1NZDgIHaRsKIi2s7SjDCKKwAMRRWkLHaTxAn2wkj24gS0RIgiY1Wf1FbDwEGahsJIy6u7SjBCKOwAsRQWEHGaj9BnGwnjGwjSkRLgCQ2Wv1FbT0EeMSOBxJFEEAAAQQQQCBRAjxiJ1HdHfvGksTGvouT10B+bbT7HCPuENl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hs2bPAoRREEEEAAAQQQQCA5Ak2bNk1OY2lp7AVIYmPfxclrIL822n2OEXeI7CjBCKOwAsRQWEHGaj9BnGwnjGwjSkRLgCQ2Wv1FbT0EGKhtJIy4uLajBCOMwgoQQ2EFGav9BHGynTCyjSgRLQGS2Gj1F7X1EGCgtpEw4uLajhKMMAorQAyFFWSs9hPEyXbCyDaiRLQESGKj1V/U1kOAgdpGwoiLaztKMMIorAAxFFaQsdpPECfbCSPbiBLREiCJjVZ/UVsPAQZqGwkjLq7tKMEIo7ACxFBYQcZqP0GcbCeMbCNKREuAJDZa/UVtPQQYqG0kjLi4tqMEI4zCChBDYQUZq/0EcbKdMLKNKBEtAZLYaPUXtfUQYKC2kTDi4tqOEowwCitADIUVZKz2E8TJdsLINqJEtARIYqPVX9TWQ4CB2kbCiItrO0owwiisADEUVpCx2k8QJ9sJI9uIEtESIImNVn9RWw8BBmobCSMuru0owQijsALEUFhBxmo/QZxsJ4xsI0pES4AkNlr9RW09BBiobSSMuLi2owQjjMIKEENhBRmr/QRxsp0wso0oES0Bktho9Re19RBgoLaRMOLi2o4SjDAKK0AMhRVkrPYTxMl2wsg2okS0BEhio9Vf1NZDYMOGDR6lKIIAAggggAACCCRHoGnTpslpLC2NvQBJbOy7OHkN5NdGu88x4g6RHSUYYRRWgBgKK8hY7SeIk+2EkW1EiWgJkMRGq7+orYcAA7WNhBEX13aUYIRRWAFiKKwgY7WfIE62E0a2ESWiJUASG63+orYeAgzUNhJGXFzbUYIRRmEFiKGwgozVfoI42U4Y2UaUiJYASWy0+ovaeggwUNtIGHFxbUcJRhiFFSCGwgoyVvsJ4mQ7YWQbUSJaAiSx0eovaushwEBtI2HExbUdJRhhFFaAGAoryFjtJ4iT7YSRbUSJaAmQxEarv6ithwADtY2EERfXdpRghFFYAWIorCBjtZ8gTrYTRrYRJaIlQBIbrf6ith4CDNQ2EkZcXNtRghFGYQWIobCCjNV+gjjZThjZRpSIlgBJbLT6i9p6CDBQ20gYcXFtRwlGGIUVIIbCCjJW+wniZDthZBtRIloCJLHR6i9q6yHAQG0jYcTFtR0lGGEUVoAYCivIWO0niJPthJFtRIloCZDERqu/qK2HAAO1jYQRF9d2lGCEUVgBYiisIGO1nyBOthNGthEloiVAEhut/qK2HgIM1DYSRlxc21GCEUZhBYihsIKM1X6CONlOGNlGlIiWAElstPqL2noIMFDbSBhxcW1HCUYYhRUghsIKMlb7CeJkO2FkG1EiWgIksdHqL2rrIcBAbSNhxMW1HSUYYRRWgBgKK8hY7SeIk+2EkW1EiWgJkMRGq7+orYcAA7WNhBEX13aUYIRRWAFiKKwgY7WfIE62E0a2ESWiJUASG63+orYeAgzUNhJGXFzbUYIRRmEFiKGwgozVfoI42U4Y2UaUiJYASWy0+ovaeggwUNtIGHFxbUcJRhiFFSCGwgoyVvsJ4mQ7YWQbUSJaAiSx0eqvWNX2s88+k3vuuUdefvll2blzp7Rp00YuuugiOfHEE6VatWo5t5WB2qbDiItrO0owwiisADEUVpCx2k8QJ9sJI9uIEtESIImNVn/Fpra7du2SO+64Q3bs2CG//e1vpX79+vLYY4/J448/LhMmTJDmzZvn3FYGapsOIy6u7SjBCKOwAsRQWEHGaj9BnGwnjGwjSkRLgCQ2Wv0Vm9rqXdiRI0fKFVdcIe3atXPt2rx5s/u33r17y/HHH59zWxmobTqMuLi2owQjjMIKEENhBRmr/QRxsp0wso0oES0Bktho9Vdsarty5UqZNGmSjBo1KnXXdc+ePTJ58mRp1qyZXHDBBTm3tVIG6q/XiLz/j+I6fqePSIOWOde3Kt5YKUZV0bA8fSY+NiRGGNkCJLEYhRXwez/jke2EkW1EiWgJkMRGq79iU9tFixbJ3XffLbfddps0atQo1S6dYqyvq666Kue2VspA/fAPRDYsLq5j0+NEfrYo5/pWxRsrxagqGpanz8THhsQII1uAJBajsAJ+72c8sp0wso0oES0Bktho9VdsalvRSWxFQlXfvUM6Ljm5xEcs6fiy7K5euyI/lmMjgAACCCCAAAI5Cxx33HE5v5c3IlBoAiSxhdYjCalPRSaxlUIY8TuxlWLEhyCAAAIIIIAAAgggUAECJLEVgMohbQFdE6u7EI8YMUJatGjh3pCvNbH2p+ehRMTXxOZBgEMggAACCCCAAAIIIFAlAiSxVcLOh27atEmGDx8uAwYMKLE7sSa1PXv2lM6dO4OEAAIIIIAAAggggAACCOwjQBJLUFSJgN51veuuu2TdunUyePBg95zYJ554QmbPni3jxo1zOxTzQgABBBBAAAEEEEAAAQRKC5DEEhNVJrB27VrR3YiXLFkiRUVFblqx7krcsWPHKqsTH4wAAggggAACCCCAAAKFLUASW9j9Q+0QQAABBBBAAAEEEEAAAQTSBEhiCQcEEEAAAQQQQAABBBBAAIHICJDERqarqCgCCCCAAAIIIIAAAggggABJLDGAAAIIIIAAAggggAACCCAQGQGS2Mh0FRVFAAEEEEAAAQQQQAABBBAgiSUGEEAAAQQQQAABBBBAAAEEIiNAEhuZrqKi6QJbtmyRWbNmyfz586VJkybSt29fad++vVSrVg2obwQwskMBo8xG+BBDtoBdgjjiPLOjxK8EsUQs+UUKpZIgQBKbhF6OWRv1S+yWW26RWrVqSdeuXWXVqlUyc+ZM6d+/v/To0YNEVkQwsoMeI/tiiPMMI/tMwiiMEeOQvx5WnGv+0ULJJAiQxCahl2PWxiVLlsi0adNk3Lhx0rBhQ9e6hQsXyqRJk2TkyJHSoUOHmLU4++ZgZJthlNkIH2LIFrBLEEecZ3aU+JUgloglv0ihVFIESGKT0tMxaueiRYvcnddRo0ZJ3bp1XcuKiopk6tSpsnr1arnxxhulQYMGMWpx9k3ByDbDKLMRPsSQLWCXII44z+wo8StBLBFLfpFCqaQIkMQmpacj2M7y1r688847cuutt8qYMWOkZcuWqZatXbtWhg4dKn369JFu3bpFsMXZVxkj2wyjzEb4EEO2gF2COOI8s6PErwSxRCz5RQqlki5AEpv0CCjQ9mda+3LGGWe4u60dO3aU3r17p9bA7tmzR2bMmCE65Wj06NFSr169Am1dfqqFke2IkX0xVN66V86zYjtiiPPMFuA8C2sUvJ/zjVjKVyxxnPgLkMTGv48j2UJr7cunn34q06dPl/Hjx5e4G7ty5Ur3b8OHD5dWrVpFsu2+lcbIlsIosxE+xJAtYJcgjjjP7CjxK0EsEUt+kUIpBERIYomCghSw1r4MGTJEJk+eLI0bN5ZBgwZJzZo1XTs+//xzd5d24MCB0qZNm4JsW74qhZEtiVFmI3yIIVvALkEccZ7ZUeJXglgilvwihVIIkMQSAwUqsHz5cnPdqyapI0aMkF69eknPnj3dtOJly5bJlClT3HTiZs2aFWjr8lMtjGxHjDIb4UMM2QJ2CeKI88yOEr8SxBKx5BcplEKAJJYYKECBXbt2yfbt210iaq171aRV1/S1aNHC/U9/xe3Xr5907949ts+LVZ8aNWq4tXoYlR3AGNknNucZRrZA5hKcZ7Yg55ltpCWIJduJWLKNKJEsAaYTJ6u/C6K15e08qHdS586dK08//bQMGzZMXnnlFa91rzqFeMGCBS6p69KlizRv3rwg2hmmEuUZzZs3L+Wjz8idM2dOIo18YwijWTJ//nxp0qSJ9O3bV9q3b+9+3OE8Kz47feMoqWORrw/nGeeZ9X1HLFlCjEe2ECUQKClAEktEVKpApp0He/ToIatWrZKFCxe66cH6Gjt2bOLWvWYyOuqoo1xyrz66+7KWTZpRNjGEUS3p2rWrO6/02cr9+/cXzrO9CWx5OzNjlHlX5tI+nGecZ5kuJBiz7cusbIySem1kK1IiaQIksUnr8Spur7XzYIcOHUrUcMWKFYlb94pR5iDN1kePlrQ4ytYoaT4aExhxnoX9OiSG/ASzdWLMbuhg9Qf9SZMmyciRI4VrI79Yo1SyBEhik9XfVd5aa+dB3Vm4QYMGJeq5ePHiRK17xShzmObio0dMUhzlYpQkH40HjDjPwn4hEkN+grk4MWaLFBUVydSpU2X16tXuqQtJvzbyizZKJUmAJDZJvV2JbS1v/cs777xj7jrcrVu3fWqapHWvGBV3f75jSI8ZtzjKt1HcfCoijuJmlO8Y4jwTWbt2rQwdOlT69OkjSfk+q4hzjVhKbixV4uUqHxVhAZLYCHdeoVY909qOM844w/2iaO06HKyx0vWfnTp1kjp16hRqc3OqVz6M9IPx6Z3ahXrPnj0yY8YMN01Ud20mhjjP8nGexTmO8LGHb4xsoyCBLW+NOd/7e3+YxcgvniiFgI8ASayPEmWyErDWv3z66adeO+q+9tprMmHCBLnuuuvk+OOPz6oOhV44H0br16/HZ/x4admyZaq7V65cKePHj5fhw4dLq1athBia7jwwGie6g66+0teZJX0sysc4xHnG95meV8SSfdWBkW1ECQSyESCJzUaLsl4C1vqXIUOGyOTJk81dh/XO2o4dO2S//fbz+twoFcqHUevWrfFp3FgGDRokNWvWdN2vUz31Tv/AgQOlTZs2QgxxnumuzKNGjZK6deu6GElfZ5b0sSgf4xDnGd9nel4RS/YVCEa2ESUQyEaAJDYbLcp6CSxfvtxc96oXPiNGjJBevXq5x8XosyuXLVsmU6ZMcVNBmzVr5vVZUS2EUeaew8eObIwwsgU4zzAKK+D3fsYj2wkj24gSCGQjQBKbjRZlMwrs2rVLatSo4Tbk0UTUWveqSauuD2nRooX7n/5K2a9fP+nevXtqnWPcyDGye1SNtm/fTgxloMIocxxxnnGe2QJ2Cc4z20hL4MR45BcplEIgvwIksfn1jP3RytvJct68efL000/LsGHD3NqzOXPmeK17TcpOn3qnee7cuRhl2HW4tJFuWjV9ur2mM24xpINIeecZRsVDrK8PY9EsmT9/vjRp0kT69u0r7du3dz8Qpo9FnGcYWRcuvucbsbRvLHFtZEUXf0cgdwGS2NztEvfOTLs0HnXUUW6nXJ0aHOzmOXbsWHPda5wQM/n06NFDVq1a5TaVwegWqVWrlnTt2tWZ6JrF/v37S2kjjY2kxVCQoJW3gyVGxQmsrw9jEedZed8x2cRRUscixiO/KxSujfycKIVAvgVIYvMtGuPjWTvrdejQoUTrV6xYkah1r9n6KBZGJXeLTXoMaUxkG0fEUOYY4jzbd1dmzjPOM99LFcYjWwoj24gSCFSEAElsRajG9JjWznq6K2yDBg1KtH7x4sWJWfeai49iYVQkU6dOldWrV7udhZMcQxoPucQRMZQ5hjjPSu7KzHnGeeZ7mcJ4ZEthZBtRAoGKECCJrQjVmB7TZ2e9bt267dP6OK5ZLKuLc/XRY2G0VoYOHSp9+vSRJMeQxkKucUQMZY4hzjORtWs5z4Kxm/PM70IFJ9sJI9uIEghUhABJbEWoRvSY+kxW3YTgyCOPlMMOO2yfVvjuOqxv1PWxnTp1kjp16kRUo+xqZzLy9QnW6WHUO7ULtT7PdcaMGW4qre5sHWejfJ1nSTXiPCsemxiLMn+1cJ75ffXiZDvlyyjO10a2IiUQyL8ASWz+TSN3RE0gXnrpJfeMVt3N89prr5W2bduW2Q6fXYfXr18vEyZMkOuuu06OP/74yHmUVWFfIx+fVq1ayWuvvYbR+PHSsmXLFPfKlStl/PjxMnz4cImjkW8MKUhS48jXKKk+GhsYZf5K8fVJ8nmWTRwl2SnfsRTHa6NYXODRiMgKkMRGtuvyU/GPPvpIbr/9dnn//ffdM1rPPvtsqV27drkH17sg1o6xrVu3dncJ9ttvv/xUsoqPko2Rj0+bNm3chShGjWXQoEFSs2ZN18M6HVbX6g0cOFDiZpRNDKlFEuMoG6Mk+mhcYJT5yyAbn6SeZ9nGUVKdKiKW4nZtVMWXZnw8AkISm/Ag0DsaDz30kNx0001y8MEHe2kkbTfUbI2S5hP8Up9NHCXNKNsYUlOMMg9HSfPhPLO/njjPbKNc4ojxiGsjv8iiFAKVK0ASW7neVf5pu3btkho1aqTqoRt9XH/99XL11Ve7KcRz586Vxx9/3N1F7dWrl1vXWq1atX3qHefdUPNhFGcfDQaMMp/K+fDRT4hzHOXDKM4+nGf212U+Yiju51mgmG7F9/6+sUUs2ecbJRAoNAGS2ELrkQqsz9KlS+Xhhx+WG264IbXhkg7ct912m+y///6ye/du0TI6pfi9996T559/Xvr27euS2bIS2TjuhppPozj6aHhilPkkzaePflIc4yifRnH04TyzvwjzGUNxPc8CxdJWfO+XjC9iyT7fKIFAIQqQxBZir1RQnebPny/jxo2TYcOGSefOnVOfops6jRkzRk488UT3mBPd9VTXbD722GNuqvGtt95aYgOeCqpeQRwWI7sbMMpshA8xZAvYJYgjzjM7SvxKlBVLfO/vteNc84sjSiFQaAIksYXWIxVUH/3l9Y477pAXXnhBWrRokdqcST9u3bp1bkfYyy67TI499thUDTZt2uSmGvfs2bPMZ3dWUFWr7LAY2fQYZTbChxiyBewSxBHnmR0lfiXKiyW+94v9ONf84ohSCBSiAElsIfZKBdRp2bJlMnHiRLf29d5775WTTz5Zevcufk6n3nXVV+kpw1u3bnW7xXbt2jURSSxGduBhlNkIH2LIFrBLEEecZ3aU+JUoL5aCd/O9z7WRXyRRCoHCEyCJLbw+yblG+tiJWbNmiU6NadKkiVvP2r59e5ec6oZN+oyy888/XxYsWCD33XefeyZn+nM6v/76a9m4caN8+9vfdnXQdbH6vNeRI0fGZjoxRnZ4YZTZCB9iyBawSxBHnGd2lPiVCBNLfO9zbeQXZZRCoPAESGILr09yqpF+id1yyy1Sq1Ytd+d01apVMnPmTOnfv7/06NEjdbe1evXqsm3bNrn55pvlW9/6Vuo5nXo39k9/+pPb+OmUU05xuxMvWrTIPTu2e/fuZW7slFNFq/BNGNn4GNkX1pxnGNlnEkZhjBiH/PXCWOmTCvjeL56JluRrI/9ooyQChSVAEltY/ZFzbZYsWSLTpk1zGzc1bNjQHWfhwoUyadIkdye1Q4cOJY6tU4x0qrDuVBz8TRPZV155RV5//XVp0KCB/OhHP5JDDjkk5zoV2hsxsnsEo8xG+BBDtoBdgjjiPLOjxK9E2Fjie59rI79IoxQChSdAElt4fZJTjfSuqd55HTVqlNStW9cdo6ioSKZOnSqrV692CasmpsFLNzO455575OOPP3abOumOxHF/YWT3MEaZjfAhhmwBuwRxxHlmR4lfCWKJWPKLFEohED8BktiI9Wmw9uXRRx+V7du3y09+8hO39vXDDz90j8LRR+Wkr3PVh5rrY3P69Omzz+ZMmf4WMZYS1cXI7j2MMhvhQwzZAnYJ4ojzzI4SvxLEErHkFymUQiA5AiSxEepr3YDhpptucndUL7zwQvniiy/kzjvvlFNPPdVt2KR3Wzt27JjadVibplOFZsyYITrlaPTo0fvccX3mmWekfv360qlTp1ise8XIDmiMMhvhQwzZAnYJ4ojzzI4SvxLEErHkFymUQiBZAiSxEehvvWOqGzbpetXnnnuuRDKqOxFPnz7drX3Vv+v/L73r8MqVK92/6bThVq1aRaDF2VcRo8xmgU/jxo3lySefJI7K4CKG7PMOI84zO0r8jPg+83NizC7fifEo7NnI+xGItgBJbAT6T3cPPOyww9wjb3bs2OF2FA6e7abrYe6++2657bbb3I7CY8eOFf3S0zI1a9Z0rfv888/dXdqBAwdKmzZtItDi7KuIUWazwKdbt27yhz/8gTgqg4sYss87jDjP7CjxM+L7zM+JMbt8J8ajsGcj70cg2gIksRHoP/3F+tVXX3XPfNW7qhdddJFLWPU1Z84ceeqpp9w0Y50WvGLFChkxYoT06tVLevbs6ZJd3Yl4ypQp7g5us2bNItDi7KuIUWazwOeKK66QefPmyfvvv08clSIjhuzzDiPOMztK/Iz4PvNzYswu34nxKOzZyPsRiLYASWwE+k93ENZdhocMGeKe7Rq8dIfhO+64Q/bff3+55JJLUv++ePFi98zYFi1auP/F7Xmv2m59vl36C6PMgVyej74riXGkMxo0mT/yyCPdLAd9EUMlY0iNnnjiCbf2Xtfg6zmHEedZNl+ZjNXZaJUsy5hd0kPXBdeuXdv9L3gxHuUeX7wTgTgIkMQWSC/qzoOPP7BeW0QAABjPSURBVP64vPDCC+45r+edd54ce+yx7k7q1q1b3ZrXX/ziF/Kd73wnVeN169bJsGHD3DTho48+ukRLdArxggULRI/bpUsXad68eYG0NFw1li5dKg8//LB7vm2dOnVSB8NIXF/PmjVLdJ10kyZNpF+/ftKuXTtnVJ6P/i1JcaQbnb300ktuZoKeZ9dee620bds2o1GSfBQi3eizzz6TM8880zlpEst5VnyeZTtWJ+080/YyVtvfdeXtOKyPvGPM3uu3adMmGTx4sJx99tly7rnn8r1vhxYlEEiEAElsAXSzDtA61VfXsvbu3dtNCf7zn//sHp9zwQUXuLWt6WsagyprsqKP2gmmEmviqpv2nHbaae4ObBxf2uZx48a55L1z584lmphkI40hXffctGlT1/+6G7Uma7qhV+vWrZ1TWT7670mJo48++khuv/12N5VaE3y9IEr/Vb88o6T4aPtLG33yyScuqR0wYEDqXEv6eZbLWJ2k8yz9+4mxuvxv4Uw7Dl988cXuB+ykj9mBnt5x/d3vfuc2uJwwYUKJH+WTPB7F8RqPNiGQjQBJbDZaFVRW17VqMnrzzTe7u0P6eu2119xzX/XXx5NOOsn9t96lvfrqq90dEZ2mpZs5abKqd2112t8DDzzg7tTqXZNDDjmkgmpbdYcNpr2qg7Y72MQqqFGSjTSG1EXXQ+sdav2FXy+29dFJwS/XpX3ULUlxpEYPPfSQ+9Hn4IMPLjOQkxxDjzzyiEybNk1+/OMfu1kfejdflyvodOv0ux9JNsplrE7aeRa0V2OHsXrfYcZ3R129FkjqmJ2+m74K6l4g99xzj3z55ZfuMYK6fCpYUpTk8ajqrsb4ZAQKQ4Aktgr6ofQ6If2y16RDf2kMdhTWqUR6Z23z5s0uWdNfbdPXxX711Vdy/fXXu2nEugZW78RdeeWVcsopp8Tiea9ldYtuUDVx4kSXyN97771y8sknl3gmbun1MUky0gREd/sMpn1u27bNxc1Pf/pTOf744x1nWeuHkmSkF0Z6zmj86BTiuXPnummhukmaboSmCb/eeUzqeaZTh3fu3FniLkdZSWySz7Ncxmo995J0nml7GavLv7Dw3VG3UaNGiR2zS99dffPNN0W/43RplO6uP2rUKLfRZVnfa0k716rgEpaPRKBgBEhiK7krylonVNav+5rE6p3Zt99+W371q1+5wVsTOL3rquscdeqwJix64al3SfTfdR1N1F+Z1ghp0rF+/Xo5//zz3Xrf++67r8QzcTVxi7tReT5r1qxxa6iOOeYYl4jouuG//OUvLhz0jprGin7pp/vo3+IYR+UZabKqsxd0I7Tdu3e7NXs6pViT/+eff1769u0r55xzjlt/nuTzLH0M0aRNdz1P3zguyefZiy++uM+sGWusjvt5VtYafMbq8r+Js9lRt/S5FtdYKq2Vvpu+TqvWzSl1eYwua5g8ebJs377d/eivy0GSMB5F/bqO+iNQUQIksRUlW85xy1rTuWHDBhk+fLi7O/Sb3/zGDcyPPfaYfPDBB3LEEUe4NYs6NVR/idQL8B49erhE5dlnn5UTTjjBJSlxeFlrhHRtnr6qV6/uvrg0ydfdmtOfifu3v/0ttkaWT/DsYL0rr9PTu3fv7u4y3n///e4iQHes1lgKYkgt4xZHltHLL78sY8aMkRNPPFGGDh3qfvjRuNLzTaca6xT+dKO4+WifW0ZBHGlZTWL1ddVVV5UYYpJ6nunYq1P2sxmr43ieWWvw9UeiJI/VwcmSj92Z08+1OMaSj9Hs2bPlww8/dEmsTi3WsVuXWa1evdrtj6HXQnG+NorD9R1tQKAiBEhiK0I17Zjpazsyrel86623XFKmO6Hq6/DDD3cXS/orv27Oo0mu3oVMXxdbwVWvlMOn++imVM8995xL2IO7yppQTJ8+3d0dC9YLBxXTKWs65Vp3Ku7QoYP757LWEFVKQyrwQ7JZQ1VWNfRu/XXXXeemFh900EGxiyFts6+R/oKv59Jll13mdv8OXnpRrlON9dnKOo2P86xYRn8407siOn2vbt26Ka8kn2c66yGJY3X6eaY/illr8NPHoqSM1eltztfuzHE81wInXyMdh/Sls870/NNrIl36oT9gn3766e5H2riN2RV4ScGhEYiNAElsBXdl+toOa52Q3vV599133cWibqai62M1AdELSF3Hp9P69K6aPvy8QYMGFVzzyjl8uo+uddFnU+oXU3A3SL+c7r77bjcNVJOL9Jf+KKCbPegaPU1MNPHVZCauRjrtNRufwCpYX63rpfXOfdx8tJ2+68wOOOAAx5J+t1H/OzDq2rWrm5IdN6NczzPd5Vp/QNIdQdN3PE/6eZbEsTr9PNO9Gqw1+Ekcq9PbnK+d9L/3ve+5jRvj9L0fOPka6YwQnXGmu6frUiJdXqVLrXRmhP7wqD/+x23MrpwrMD4FgWgLkMRWcP+lr+2YN29exjWdWhWd2qiJik4D1ZdOf5wxY4bbUVWny5R1AV7BTajQw5f20cefXHTRRan263rhp556KvUYodKV0YtpnVrUp08f6datm/OLq5GuadWpVJbPxo0b3S6OwaN19GJT7xxpoh/8W+kkrkI7uRIOns06M62OTqlVp29/+9uudmqkidrIkSPl0EMPjW0M6YWwjkO+55meX7r2TNfEpj/SivMseWO1nhTBeabPDtYlHZnW4OsusumvJIzVQXvzuZP+Nddc4542ELcxOxsj/bFaN+HTKcSXXnqpG6M1AQ72xYjjmF0JX5t8BAKRFyCJreAuTN/JU++k6ivTmk6dOqQX0/qYC30988wz7i6sDt5xfJW1Y27pCwFN3tM3lintoEZqq7vLxu2LXttanlFwEZDuo8mF3nXTjZ30zqv+GKJ3s/W5qLpGNo4+GNkjQ67nWRBjwY6fpZ+ra39ydEpkc55pq5I2Vpd3nmVag9+yZcsSARDHsbqsNZ3WrKuk7fAd1khjTO/+6x4hwXeY/ogS7BsS1++16Iye1BSBqhEgic2De7AbarBLo+5yqnfNdGDVaYo6HU+fu6jPcE1/lbVOSJMQvTh6+umn3a+vZ511VuSf+Zqrj04R0k0bBg4c6B4lFOdXLkbl+WgMvf766y551anpP/rRjyIfQ9r3+TbSu0rqpFPz42CUi4+6WueZrtdXp969e7tN56L8ysUo03kWt7E61/MsPSbS1+DrdM84v8pb08nuzHt7PV9GcY4j2oYAArkJkMTm5pZ6l14U6a6vtWrVEl1Pt2rVKpk5c6b079/frdfQRLb0M8+CN5e1pjNkdQru7WF89EcB3WVXp1LrnVZ9HIxu/nTaaaeVWJ9XcI3OskK5GiXFJ7iwzuU8S4pRrjGkthhlHquT4hPmPEsf8tLX4Mc9iS1vTSe7M++NiHwZZfm1SnEEEEiAAElsyE7WjU+mTZsm48aNS+2eu3DhQnf3VdfX6a65mXYXLL1OKGR1Cu7tufpogq+bOelmMvrMTt3Y4oEHHnB3s/WZp3qXOi6vXIyS5KP9jFHmaM/FR4+YpDjKxShJPrmeZ5nW4Ldp0yYuw/Q+7bDWdKa/IYm7Mwfji27KpDsH63f52LFjpXHjxmXGRFKNYnuC0DAEKkGAJDZL5NJrO3TKpt55TX8ERVFRkUydOtU9w0wfAaPrOfS/hwwZ4p5rWvoVp3VC+fIJ1uDpNOLFixc7wyuvvNKt84z6+pd8GMXZJ7j4qVGjRupUyeU8i7NRPmJIcTHKPFbH2Scf55lOxU/iGny1s9a9pn/PJ2Un/dLXNhhleYFJcQQQyEqAJDYLrrLWdixfvlxuvfVWGTNmjKRvYpF+h1V39Zw4caK7o9iuXbssPjFaRfPpo1OH9Y6rrq/SZ8OpXfDs2GiplKxtvozi6qNaGGWO8Hz56KfENY7yZRRXn3yeZ3Fdg299z1jrXku/P0m7Mwdtx8iKIv6OAAJhBEhis9Ara22HrkUbPXq06OMEdOOT4C6hfrHro3F0Cpv+XR/WrbvIxnmNUD599DmMzz77rHuuqT4fLi6vfBnF1Uf7GaPM0Z4vH/2UuMZRvozi6pPP8ywuY3O27fBZ91r6mHGadeXjhZGPEmUQQCBXAZJYT7lM61/0WabTp0+X8ePHl7gbq8/01H/T53OuX7/erQvRx+WkT5P0/PiCL4aP3UUYYWQLZC5BDNmCGGFkC+S/RFlrOvP/KdE+IkbR7j9qj0ChCZDEevZIprUdejc22LBg0KBBUrNmTXdUnYqma2L1ETG6u+79998vV1xxhXukR9xe+Ng9ihFGtkDmEsSQLYgRRrZA/ksk4WkDYdUwCivI+xFAIF2AJNYzHqy1HStWrJARI0ZIr169pGfPnm5asV5MTZkyxU0nPvDAA90nRX1TovK48LEDCSOMbIHMJYghWxAjjGyBiikR96cN5EMNo3wocgwEEHA51R5dvMnLFPBZ26G76OqzLHUref2f7qjar18/6d69e2yT1wAOHzOEBCOMbIHMJYghWxAjjGyBiiuRtHWvuUhilIsa70EAgdICJLE5xkR5azt0CvGCBQtEpxh36dJFmjdvnuMnRPtt+Nj9hxFGtkDmEsSQLYgRRrYAJRBAAAEEoiZAEptjj7G2IzMcPnZgYYSRLcB5hlFYAfv9jEW2ESUQQAABBApLgCQ2RH+wtiMzHj52cGGEkS3AeYZRWAH7/YxFthElEEAAAQQKR4AkNmRfsLYjMyA+doBhhJEtwHmGUVgB+/2MRbYRJRBAAAEECkOAJLYw+oFaIIAAAggggAACCCCAAAIIeAiQxHogUQQBBBBAAAEEEEAAAQQQQKAwBEhiC6MfqAUCCCCAAAIIIIAAAggggICHAEmsBxJFEEAAAQQQQAABBBBAAAEECkOAJLYw+oFaIIAAAggggAACCCCAAAIIeAiQxHogUQQBBBBAAAEEEEAAAQQQQKAwBEhiC6MfqAUCCCCAAAIIIIAAAggggICHAEmsBxJFEEAAAQQQQAABBBBAAAEECkOAJLYw+oFaIIAAAggggAACCCCAAAIIeAiQxHogUQQBBBBAAAEEEEAAAQQQQKAwBEhiC6MfqAUCCCCAAAIIIIAAAggggICHAEmsBxJFEEAAAQQQQAABBBBAAAEECkOAJLYw+oFaIIAAAokRePvtt2XgwIFy5513ypFHHlmi3WvWrJFLL71Uxo4dKz/4wQ9yMnn55Zflj3/8o0yZMkX233//nI7h+6YtW7bIv/71LznzzDOlUaNG5tu0bpMnT5Z7771XDjjgALN8NgXCtLt0O9KPVbNmzRJtrMg2ZNNeyiKAAAIIJFeAJDa5fU/LEUAAgSoRePLJJ12SOW3aNGnSpEmJOixatEiGDx8u9913n7Rs2bJK6pfNhz7yyCPy3HPPyS233CL16tUz3/rAAw/Ie++9J6NHj5ZatWqZ5SurQKZ2lP5bobahsqz4HAQQQACBqhcgia36PqAGCCCAQKIEfv/738snn3wi48aNk/32269E22fMmCHPP/+83HbbbVK/fv2Cd9G26Ouaa64x67pz506XvB5++OHSr18/s3xlFsjUjvS/FXIbKtOLz0IAAQQQqFoBktiq9efTEUAAgUQJ6LTVoUOHSrt27eTyyy8v0fZdu3a5xLZ27doyZMgQqVatmuj04kmTJskzzzwjderUkZ/97GdyxRVXuKm4X3zxhVx99dVy/vnny6OPPuoS44kTJ8qIESNk0KBBsnTpUpcMl37dddddctZZZ7l/znT8VatWuXpcd911oneP//GPf7gEdPz48fLd735Xhg0bJnqXUl/nnnuuq/v7778vf/jDH9zdWX3pNGN9f4sWLVx9f/3rX7u6nXzyyfvUS6dZl/XeQw45RKZPny4ffPCB3HDDDVKjRg3573//K7/97W/ll7/8pfz85z+XTZs2pY7dqVMneeKJJ+T2228XbcOBBx4ov/nNb+SCCy5wtumv7du379MOra8aDxgwQGbPnl2ijcHfgjZ8/PHHMmHChFT/9OrVy723QYMGiYprGosAAgggULkCJLGV682nIYAAAokWWLt2rVxyySXuzmWXLl1KWHz55Zdy5ZVXSs+ePV1SqNNu9b8vvPBCOe+880QT4JtuuslNQdbkcuXKlS5hOvroo+V3v/udNG/eXFasWOGSZE1mW7dunTq+vvf6668XXd954403uiTLOv6SJUtcon3KKafIVVdd5aY3a5KpbdA7qp9++qlce+21LnnV5FYTWK3H4MGD5aSTTpIdO3bIHXfcIdouLb969WpXN03K0+umlbTeu2HDBndcTWL1vSNHjpRDDz3U+WhSm97uIDG99dZbXbKtibomnxdffLF069Ztn/jTv6e3I/1Y6pX+NzUL2lBUVOT6sX///nLOOefI1q1bZdSoUS5hVy+tFy8EEEAAAQQqQoAktiJUOSYCCCCAQJkCene0b9++snnz5jL/rlOI//rXv7oNn8aMGSONGzcukRDp+zWRvfvuu0XvXGrS9Oc//9kla/oqa3MjvcOrmzy9+uqrblOlZs2auQTTOv78+fPd2l09/mGHHeaOr5+rCaXehdUkV+/0Tp06tdxNmv75z3+6Ound24ULF4quJ/XdcCr9vXoXWu/GauKuCbg6aIIcrClOb7fekdYfCvRHAr0Dq8luppeuQ05vR/qx3n333RJ/0zvM2gZ11HY3bNjQJfp611xfr7zyiitfERtXcUohgAACCCAQCJDEEgsIIIAAApUmoNNy77///jKTHE2QdP3ln/70J5dk6pRVTVjTdzDWO4F6t1PvZs6ZMyeVUAZ3/TTB+vDDD12Sqf+2Z88emTVrlvs8vYuqd0z1pXcfreM//PDDsm3bttSxSq8H1fW7b775ZmqTJr3b++KLL7rk+qOPPnJ3R7UuemdZ66MJcZAAl75Lab03mEKsSamW1QQyaIu2J73d1atXlwULFrjNpvTur96t1jW45W08Vbod6cfSRDq9jUESf9FFF7npy9rG0q/jjjuOJLbSzig+CAEEEEimAElsMvudViOAAAJVIqBJ6saNG8vcnVcTpOXLl7vkS+8m6rRfTVZ1mnDw0kRXEzhNSPVu4Kmnnppa3xokmTq9uHfv3u4teldRp7/qMdPXoWrylen4epfz5ptvdnczdWqzvoI1rboWtXPnzm4asd6h1QRRE0ud4qtJs64L1TvDu3fvdkm4fq4eQxNZfWxQULegTdZ709uiCWmQFAeJcFnt1mPrDwG6SZY+rqh79+5uCnbp5DlYhxy0I/1YOoU7vY3BNGVtg/5P/6b9U3qH6SoJLD4UAQQQQCBRAiSxiepuGosAAghUnUCwqdOxxx67z+68QYKkmxjpOktNMnUdp24aFEwV1jWXuiZU//sXv/iFWw+q60S///3vp5JMTTB1DacmWXrXVjcn0juGuvlRMOVVC1vH182i9K6nrqMNnlermyTp52lCrIm1fr6W0SS1rKRY78LqelGdtty2bVtXj/TjBT1hvVePH7RFN6TS6b+6eZVujhUk10G7NSlVM72bHTy39tlnn3VTovVHgtLPpg3WIQft0EQ9ONYRRxxRoo3640PQBj2OWuja4/Q7wlUXXXwyAggggECSBEhik9TbtBUBBBCoQoFgUydN5ErvzqsJ0q9+9SuXFGqipgmvJkmasOqaS71DqHdg33jjDTflWHfj1c2S9P8Hd2o10dO7nbomUx/do9OFTzjhhNTmR+lNt46v0341UdS7vcHzatPXe3711Vcu2dY7rZrE6Z1jTZg1gf7hD3/ophHrHVC9s6zTp7X+pY8X1EenNmd6r647Ddqi5XRqtLY/uLOa3m79MeDSSy91jnonVT9X7yrrM2nL2mxJPzu9HbrmNjDU+qX/7Z133km1oWnTpu4HBbUfOHCgO76uIb7nnnvc+l8S2yo80fhoBBBAIAECJLEJ6GSaiAACCBSCgG5GpFN7NRktvTuvriPVZOjOO+9MrYHVpFc3QdK1qcHjdS677DLRBEqnFevjbfSuaLDWU//twQcfdEnsX/7yF/PxOtbxg2MFz6tNXzuqyaEmsA899JDoI3t0uq4+1kanIK9fv170MTf6OCC9A6pJnT4e57HHHivz+bc6Bbm89+oU5b///e+u+/SOrrZVE2R9tJBO59W7sent1r/rGlZN7v/973+7u7F611rvCJf12Jtgx+egHeoctFvvXKe3UeuQ3gb10x2Qn3rqKdc/+uOD9k+Q9BdCzFEHBBBAAIF4CpDExrNfaRUCCCCAAAIIIIAAAgggEEsBkthYdiuNQgABBBBAAAEEEEAAAQTiKUASG89+pVUIIIAAAggggAACCCCAQCwFSGJj2a00CgEEEEAAAQQQQAABBBCIpwBJbDz7lVYhgAACCCCAAAIIIIAAArEUIImNZbfSKAQQQAABBBBAAAEEEEAgngIksfHsV1qFAAIIIIAAAggggAACCMRSgCQ2lt1KoxBAAAEEEEAAAQQQQACBeAqQxMazX2kVAggggAACCCCAAAIIIBBLgf8FA9fOOPXN03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54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5161" t="15479"/>
          <a:stretch/>
        </p:blipFill>
        <p:spPr bwMode="auto">
          <a:xfrm>
            <a:off x="460375" y="1751308"/>
            <a:ext cx="8401050" cy="446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28441" y="6354002"/>
            <a:ext cx="3443763" cy="400110"/>
          </a:xfrm>
          <a:prstGeom prst="rect">
            <a:avLst/>
          </a:prstGeom>
          <a:noFill/>
        </p:spPr>
        <p:txBody>
          <a:bodyPr wrap="none" rtlCol="0">
            <a:spAutoFit/>
          </a:bodyPr>
          <a:lstStyle/>
          <a:p>
            <a:r>
              <a:rPr lang="en-US" sz="2000" b="0" dirty="0"/>
              <a:t>Average </a:t>
            </a:r>
            <a:r>
              <a:rPr lang="en-US" sz="2000" b="0" dirty="0" err="1"/>
              <a:t>pC</a:t>
            </a:r>
            <a:r>
              <a:rPr lang="en-US" sz="2000" b="0" dirty="0"/>
              <a:t>* for the filter is 0.8</a:t>
            </a:r>
          </a:p>
        </p:txBody>
      </p:sp>
    </p:spTree>
    <p:extLst>
      <p:ext uri="{BB962C8B-B14F-4D97-AF65-F5344CB8AC3E}">
        <p14:creationId xmlns:p14="http://schemas.microsoft.com/office/powerpoint/2010/main" val="238005129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RSF Performance</a:t>
            </a:r>
            <a:endParaRPr lang="en-US" dirty="0"/>
          </a:p>
        </p:txBody>
      </p:sp>
      <p:pic>
        <p:nvPicPr>
          <p:cNvPr id="501762" name="Picture 2"/>
          <p:cNvPicPr>
            <a:picLocks noChangeAspect="1" noChangeArrowheads="1"/>
          </p:cNvPicPr>
          <p:nvPr/>
        </p:nvPicPr>
        <p:blipFill>
          <a:blip r:embed="rId3" cstate="print"/>
          <a:srcRect/>
          <a:stretch>
            <a:fillRect/>
          </a:stretch>
        </p:blipFill>
        <p:spPr bwMode="auto">
          <a:xfrm>
            <a:off x="1219200" y="1549860"/>
            <a:ext cx="6738784" cy="4003888"/>
          </a:xfrm>
          <a:prstGeom prst="rect">
            <a:avLst/>
          </a:prstGeom>
          <a:noFill/>
          <a:ln w="9525">
            <a:noFill/>
            <a:miter lim="800000"/>
            <a:headEnd/>
            <a:tailEnd/>
          </a:ln>
          <a:effectLst/>
        </p:spPr>
      </p:pic>
      <p:sp>
        <p:nvSpPr>
          <p:cNvPr id="6" name="Rectangle 5"/>
          <p:cNvSpPr/>
          <p:nvPr/>
        </p:nvSpPr>
        <p:spPr>
          <a:xfrm>
            <a:off x="2053988" y="4022313"/>
            <a:ext cx="5015552" cy="646331"/>
          </a:xfrm>
          <a:prstGeom prst="rect">
            <a:avLst/>
          </a:prstGeom>
        </p:spPr>
        <p:txBody>
          <a:bodyPr wrap="square">
            <a:spAutoFit/>
          </a:bodyPr>
          <a:lstStyle/>
          <a:p>
            <a:pPr lvl="0" eaLnBrk="1" hangingPunct="1">
              <a:spcBef>
                <a:spcPct val="30000"/>
              </a:spcBef>
            </a:pPr>
            <a:r>
              <a:rPr lang="en-US" sz="1800" b="0" dirty="0">
                <a:solidFill>
                  <a:srgbClr val="000000"/>
                </a:solidFill>
                <a:latin typeface="Arial" pitchFamily="34" charset="0"/>
              </a:rPr>
              <a:t>Data from Cornell University Water Filtration Plant. They were using alum at this time.</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smtClean="0"/>
              <a:t>AguaClara: </a:t>
            </a:r>
            <a:r>
              <a:rPr lang="en-US" sz="2400" dirty="0" smtClean="0"/>
              <a:t>Flocculation – Floc Blanket – Settle – Filter</a:t>
            </a:r>
          </a:p>
          <a:p>
            <a:pPr lvl="1"/>
            <a:r>
              <a:rPr lang="en-US" dirty="0" smtClean="0"/>
              <a:t>Able to treat very high turbidities because filter is the polishing step</a:t>
            </a:r>
          </a:p>
          <a:p>
            <a:pPr lvl="1"/>
            <a:r>
              <a:rPr lang="en-US" dirty="0" smtClean="0"/>
              <a:t>Effluent from sedimentation should be less than 2 NTU (and much lower is much better)</a:t>
            </a:r>
          </a:p>
          <a:p>
            <a:r>
              <a:rPr lang="en-US" dirty="0" smtClean="0"/>
              <a:t>Conventional</a:t>
            </a:r>
            <a:r>
              <a:rPr lang="en-US" dirty="0"/>
              <a:t>: </a:t>
            </a:r>
            <a:r>
              <a:rPr lang="en-US" sz="2400" dirty="0" smtClean="0"/>
              <a:t>Flocculate </a:t>
            </a:r>
            <a:r>
              <a:rPr lang="en-US" sz="2400" dirty="0"/>
              <a:t>– </a:t>
            </a:r>
            <a:r>
              <a:rPr lang="en-US" sz="2400" dirty="0" smtClean="0"/>
              <a:t>Settle </a:t>
            </a:r>
            <a:r>
              <a:rPr lang="en-US" sz="2400" dirty="0"/>
              <a:t>– </a:t>
            </a:r>
            <a:r>
              <a:rPr lang="en-US" sz="2400" dirty="0" smtClean="0"/>
              <a:t>Filter</a:t>
            </a:r>
            <a:endParaRPr lang="en-US" sz="2400" dirty="0"/>
          </a:p>
          <a:p>
            <a:pPr lvl="1"/>
            <a:r>
              <a:rPr lang="en-US" dirty="0" smtClean="0"/>
              <a:t>Same as above</a:t>
            </a:r>
          </a:p>
          <a:p>
            <a:r>
              <a:rPr lang="en-US" dirty="0" smtClean="0"/>
              <a:t>Direct</a:t>
            </a:r>
            <a:r>
              <a:rPr lang="en-US" dirty="0"/>
              <a:t>: </a:t>
            </a:r>
            <a:r>
              <a:rPr lang="en-US" sz="2400" dirty="0" smtClean="0"/>
              <a:t>add Coagulant and then Filter </a:t>
            </a:r>
            <a:endParaRPr lang="en-US" sz="2400" dirty="0"/>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Tree>
    <p:extLst>
      <p:ext uri="{BB962C8B-B14F-4D97-AF65-F5344CB8AC3E}">
        <p14:creationId xmlns:p14="http://schemas.microsoft.com/office/powerpoint/2010/main" val="3243778807"/>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a:latin typeface="+mn-lt"/>
              </a:rPr>
              <a:t>Effluent Turbidity</a:t>
            </a: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785652"/>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zone or flocculation helps!</a:t>
            </a:r>
          </a:p>
        </p:txBody>
      </p:sp>
      <p:sp>
        <p:nvSpPr>
          <p:cNvPr id="24" name="TextBox 23"/>
          <p:cNvSpPr txBox="1"/>
          <p:nvPr/>
        </p:nvSpPr>
        <p:spPr>
          <a:xfrm>
            <a:off x="3975652" y="1599105"/>
            <a:ext cx="2034273" cy="2677656"/>
          </a:xfrm>
          <a:prstGeom prst="rect">
            <a:avLst/>
          </a:prstGeom>
          <a:noFill/>
        </p:spPr>
        <p:txBody>
          <a:bodyPr wrap="square" rtlCol="0">
            <a:spAutoFit/>
          </a:bodyPr>
          <a:lstStyle/>
          <a:p>
            <a:r>
              <a:rPr lang="en-US" sz="2400" b="0" dirty="0">
                <a:latin typeface="+mn-lt"/>
              </a:rPr>
              <a:t>Active filtration zone breakthrough</a:t>
            </a:r>
          </a:p>
          <a:p>
            <a:r>
              <a:rPr lang="en-US" sz="2400" b="0" dirty="0">
                <a:latin typeface="+mn-lt"/>
              </a:rPr>
              <a:t>(big flocs get to the bottom of the filter first)</a:t>
            </a: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and fraction loaded are increasing linearly together</a:t>
            </a:r>
          </a:p>
        </p:txBody>
      </p:sp>
      <p:sp>
        <p:nvSpPr>
          <p:cNvPr id="3" name="Content Placeholder 2"/>
          <p:cNvSpPr>
            <a:spLocks noGrp="1"/>
          </p:cNvSpPr>
          <p:nvPr>
            <p:ph idx="1"/>
          </p:nvPr>
        </p:nvSpPr>
        <p:spPr/>
        <p:txBody>
          <a:bodyPr/>
          <a:lstStyle/>
          <a:p>
            <a:r>
              <a:rPr lang="en-US" dirty="0"/>
              <a:t>Head loss continues to increase after the active zone reaches the filter effluent</a:t>
            </a:r>
          </a:p>
          <a:p>
            <a:r>
              <a:rPr lang="en-US" dirty="0"/>
              <a:t>Head loss increase becomes nonlinear with time after the active zone reaches the filter effluent</a:t>
            </a:r>
          </a:p>
        </p:txBody>
      </p:sp>
    </p:spTree>
    <p:extLst>
      <p:ext uri="{BB962C8B-B14F-4D97-AF65-F5344CB8AC3E}">
        <p14:creationId xmlns:p14="http://schemas.microsoft.com/office/powerpoint/2010/main" val="332269074"/>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Content Placeholder 2"/>
          <p:cNvSpPr>
            <a:spLocks noGrp="1"/>
          </p:cNvSpPr>
          <p:nvPr>
            <p:ph idx="1"/>
          </p:nvPr>
        </p:nvSpPr>
        <p:spPr/>
        <p:txBody>
          <a:bodyPr/>
          <a:lstStyle/>
          <a:p>
            <a:r>
              <a:rPr lang="en-US" dirty="0"/>
              <a:t>Flocs occupy a few percent of the void volume in a loaded filter</a:t>
            </a:r>
          </a:p>
          <a:p>
            <a:pPr lvl="1"/>
            <a:r>
              <a:rPr lang="en-US" dirty="0"/>
              <a:t>Insufficient floc volume to uniformly decrease void volume and increase fluid velocity, shear, and major losses</a:t>
            </a:r>
          </a:p>
          <a:p>
            <a:r>
              <a:rPr lang="en-US" dirty="0"/>
              <a:t>Head loss is close to linear with time</a:t>
            </a:r>
          </a:p>
          <a:p>
            <a:r>
              <a:rPr lang="en-US" dirty="0"/>
              <a:t>Clean bed filtration models</a:t>
            </a:r>
          </a:p>
          <a:p>
            <a:pPr lvl="1"/>
            <a:r>
              <a:rPr lang="en-US" dirty="0"/>
              <a:t>Removal is primarily due to interception</a:t>
            </a:r>
          </a:p>
          <a:p>
            <a:pPr lvl="1"/>
            <a:r>
              <a:rPr lang="en-US" dirty="0"/>
              <a:t>Sedimentation may be important too</a:t>
            </a:r>
          </a:p>
        </p:txBody>
      </p:sp>
    </p:spTree>
    <p:extLst>
      <p:ext uri="{BB962C8B-B14F-4D97-AF65-F5344CB8AC3E}">
        <p14:creationId xmlns:p14="http://schemas.microsoft.com/office/powerpoint/2010/main" val="167433412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a:t>Interception occurs where streamlines converge</a:t>
            </a:r>
          </a:p>
        </p:txBody>
      </p:sp>
      <p:sp>
        <p:nvSpPr>
          <p:cNvPr id="20" name="Content Placeholder 19"/>
          <p:cNvSpPr>
            <a:spLocks noGrp="1"/>
          </p:cNvSpPr>
          <p:nvPr>
            <p:ph idx="1"/>
          </p:nvPr>
        </p:nvSpPr>
        <p:spPr>
          <a:xfrm>
            <a:off x="5041126" y="1600200"/>
            <a:ext cx="3645673"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a:t>
            </a:r>
            <a:r>
              <a:rPr lang="en-US" dirty="0" smtClean="0"/>
              <a:t>used</a:t>
            </a:r>
          </a:p>
          <a:p>
            <a:r>
              <a:rPr lang="en-US" dirty="0" smtClean="0"/>
              <a:t>No evidence yet of breakthrough happening before max head loss. Thus shallower filters may be possible</a:t>
            </a:r>
            <a:endParaRPr lang="en-US" dirty="0"/>
          </a:p>
          <a:p>
            <a:r>
              <a:rPr lang="en-US" dirty="0" smtClean="0"/>
              <a:t>Big goal is to eliminate slots</a:t>
            </a:r>
            <a:endParaRPr lang="en-US" dirty="0"/>
          </a:p>
          <a:p>
            <a:r>
              <a:rPr lang="en-US" dirty="0"/>
              <a:t>More research required to improve the design</a:t>
            </a: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Slow Sand Filtration</a:t>
            </a:r>
            <a:endParaRPr lang="en-US"/>
          </a:p>
        </p:txBody>
      </p:sp>
      <p:sp>
        <p:nvSpPr>
          <p:cNvPr id="40963" name="Rectangle 3"/>
          <p:cNvSpPr>
            <a:spLocks noGrp="1" noChangeArrowheads="1"/>
          </p:cNvSpPr>
          <p:nvPr>
            <p:ph idx="1"/>
          </p:nvPr>
        </p:nvSpPr>
        <p:spPr/>
        <p:txBody>
          <a:bodyPr/>
          <a:lstStyle/>
          <a:p>
            <a:r>
              <a:rPr lang="en-US" sz="2800" dirty="0" smtClean="0"/>
              <a:t>First filters to be used on a widespread basis</a:t>
            </a:r>
          </a:p>
          <a:p>
            <a:r>
              <a:rPr lang="en-US" sz="2800" dirty="0" smtClean="0"/>
              <a:t>Fine sand with an effective size of 0.2 mm</a:t>
            </a:r>
          </a:p>
          <a:p>
            <a:r>
              <a:rPr lang="en-US" sz="2800" dirty="0" smtClean="0"/>
              <a:t>Low flow rates (0.03-0.12 mm/s)</a:t>
            </a:r>
          </a:p>
          <a:p>
            <a:r>
              <a:rPr lang="en-US" sz="2800" dirty="0" err="1" smtClean="0"/>
              <a:t>Schmutzdecke</a:t>
            </a:r>
            <a:r>
              <a:rPr lang="en-US" sz="2800" dirty="0" smtClean="0"/>
              <a:t> (_____ ____) forms on top of the filter (surface filtration)</a:t>
            </a:r>
          </a:p>
          <a:p>
            <a:pPr lvl="1"/>
            <a:r>
              <a:rPr lang="en-US" sz="2400" dirty="0" smtClean="0"/>
              <a:t>causes high head loss</a:t>
            </a:r>
          </a:p>
          <a:p>
            <a:pPr lvl="1"/>
            <a:r>
              <a:rPr lang="en-US" sz="2400" dirty="0" smtClean="0"/>
              <a:t>must be removed periodically</a:t>
            </a:r>
          </a:p>
          <a:p>
            <a:r>
              <a:rPr lang="en-US" sz="2800" dirty="0" smtClean="0"/>
              <a:t>Used without coagulation/flocculation!</a:t>
            </a:r>
          </a:p>
          <a:p>
            <a:r>
              <a:rPr lang="en-US" sz="2800" dirty="0" smtClean="0"/>
              <a:t>Turbidity should always be less than 10 NTU with a lower average to prevent rapid clogging</a:t>
            </a:r>
            <a:endParaRPr lang="en-US" sz="2800" dirty="0"/>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a:t>Filters could remove particles more efficiently if the _________ efficiency were increased</a:t>
            </a:r>
          </a:p>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31414" y="3770666"/>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4259616"/>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
        <p:nvSpPr>
          <p:cNvPr id="103430" name="Rectangle 6"/>
          <p:cNvSpPr>
            <a:spLocks noChangeArrowheads="1"/>
          </p:cNvSpPr>
          <p:nvPr/>
        </p:nvSpPr>
        <p:spPr bwMode="auto">
          <a:xfrm>
            <a:off x="3648098" y="2123526"/>
            <a:ext cx="1968500" cy="579437"/>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P spid="103430"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turbid water</a:t>
            </a: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filter</a:t>
            </a:r>
          </a:p>
          <a:p>
            <a:r>
              <a:rPr lang="en-US" sz="1800" dirty="0">
                <a:hlinkClick r:id="rId3"/>
              </a:rPr>
              <a:t>Enhanced Filter Performance by Fluidized-Bed Pretreatment with Al(OH)3(am): Observations and Model Simulation</a:t>
            </a:r>
            <a:r>
              <a:rPr lang="en-US" sz="1800" dirty="0"/>
              <a:t/>
            </a:r>
            <a:br>
              <a:rPr lang="en-US" sz="1800" dirty="0"/>
            </a:br>
            <a:r>
              <a:rPr lang="en-US" sz="1800" dirty="0"/>
              <a:t>Po-</a:t>
            </a:r>
            <a:r>
              <a:rPr lang="en-US" sz="1800" dirty="0" err="1"/>
              <a:t>Hsun</a:t>
            </a:r>
            <a:r>
              <a:rPr lang="en-US" sz="1800" dirty="0"/>
              <a:t> Lin, Leonard W. Lion, and Monroe L. Weber-Shirk.</a:t>
            </a:r>
            <a:br>
              <a:rPr lang="en-US" sz="1800" dirty="0"/>
            </a:br>
            <a:r>
              <a:rPr lang="en-US" sz="1800" dirty="0"/>
              <a:t>Journal of Environmental Engineering 1, 389 (2011).</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a:t>What is the parameter we are interested in measuring? _________________</a:t>
            </a:r>
          </a:p>
          <a:p>
            <a:r>
              <a:rPr lang="en-US" dirty="0"/>
              <a:t>How could we make performance dimensionless? ____________</a:t>
            </a:r>
          </a:p>
          <a:p>
            <a:r>
              <a:rPr lang="en-US" dirty="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a:solidFill>
                  <a:schemeClr val="folHlink"/>
                </a:solidFill>
              </a:rPr>
              <a:t>C/C</a:t>
            </a:r>
            <a:r>
              <a:rPr lang="en-US" sz="2400" b="0" i="1" baseline="-25000">
                <a:solidFill>
                  <a:schemeClr val="folHlink"/>
                </a:solidFill>
              </a:rPr>
              <a:t>0</a:t>
            </a:r>
            <a:r>
              <a:rPr lang="en-US" sz="2400" b="0" i="1">
                <a:solidFill>
                  <a:schemeClr val="folHlink"/>
                </a:solidFill>
              </a:rPr>
              <a:t> or pC*</a:t>
            </a:r>
            <a:endParaRPr lang="en-US" sz="2400" b="0" i="1" baseline="-2500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a:solidFill>
                  <a:schemeClr val="folHlink"/>
                </a:solidFill>
              </a:rPr>
              <a:t>Sticky? (</a:t>
            </a:r>
            <a:r>
              <a:rPr lang="en-US" sz="2400" b="0" dirty="0">
                <a:solidFill>
                  <a:schemeClr val="folHlink"/>
                </a:solidFill>
                <a:latin typeface="Symbol" pitchFamily="18" charset="2"/>
              </a:rPr>
              <a:t>a</a:t>
            </a:r>
            <a:r>
              <a:rPr lang="en-US" sz="2400" b="0" dirty="0">
                <a:solidFill>
                  <a:schemeClr val="folHlink"/>
                </a:solidFill>
              </a:rPr>
              <a:t> – attachment efficiency)</a:t>
            </a: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32"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a:solidFill>
                  <a:schemeClr val="accent4"/>
                </a:solidFill>
              </a:rPr>
              <a:t>Performance = f(forces, geometry)</a:t>
            </a:r>
          </a:p>
        </p:txBody>
      </p:sp>
      <p:sp>
        <p:nvSpPr>
          <p:cNvPr id="23" name="Line 20"/>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0.7 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a:t>V</a:t>
            </a:r>
            <a:r>
              <a:rPr lang="en-US" sz="2400" baseline="-25000" dirty="0" err="1"/>
              <a:t>Fi</a:t>
            </a:r>
            <a:r>
              <a:rPr lang="en-US" sz="2400" dirty="0"/>
              <a:t> varies between 0.03 mm/s (SSF) and 2.8 mm/s (RSF)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a:t>Flow through SSF, RSF, and </a:t>
            </a:r>
            <a:r>
              <a:rPr lang="en-US" sz="2800" dirty="0" err="1"/>
              <a:t>StaRS</a:t>
            </a:r>
            <a:r>
              <a:rPr lang="en-US" sz="2800" dirty="0"/>
              <a:t> is laminar during filtration</a:t>
            </a:r>
          </a:p>
        </p:txBody>
      </p:sp>
      <p:pic>
        <p:nvPicPr>
          <p:cNvPr id="3" name="Picture 2">
            <a:extLst>
              <a:ext uri="{FF2B5EF4-FFF2-40B4-BE49-F238E27FC236}">
                <a16:creationId xmlns:a16="http://schemas.microsoft.com/office/drawing/2014/main" id="{DCA07994-696A-4BA7-8762-EE74F8E1E61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78000" y="4889088"/>
            <a:ext cx="943238" cy="519619"/>
          </a:xfrm>
          <a:prstGeom prst="rect">
            <a:avLst/>
          </a:prstGeom>
        </p:spPr>
      </p:pic>
      <p:pic>
        <p:nvPicPr>
          <p:cNvPr id="5" name="Picture 4">
            <a:extLst>
              <a:ext uri="{FF2B5EF4-FFF2-40B4-BE49-F238E27FC236}">
                <a16:creationId xmlns:a16="http://schemas.microsoft.com/office/drawing/2014/main" id="{2716FB56-6D61-4A2C-9338-0ECBC7EF37A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49975" y="4800706"/>
            <a:ext cx="4187428" cy="696381"/>
          </a:xfrm>
          <a:prstGeom prst="rect">
            <a:avLst/>
          </a:prstGeom>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dirty="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dirty="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9" name="Picture 8">
            <a:extLst>
              <a:ext uri="{FF2B5EF4-FFF2-40B4-BE49-F238E27FC236}">
                <a16:creationId xmlns:a16="http://schemas.microsoft.com/office/drawing/2014/main" id="{53AB172A-DF97-44E3-A37D-D88AEA8BC53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3297" y="6008323"/>
            <a:ext cx="388514" cy="346054"/>
          </a:xfrm>
          <a:prstGeom prst="rect">
            <a:avLst/>
          </a:prstGeom>
        </p:spPr>
      </p:pic>
      <p:pic>
        <p:nvPicPr>
          <p:cNvPr id="11" name="Picture 10">
            <a:extLst>
              <a:ext uri="{FF2B5EF4-FFF2-40B4-BE49-F238E27FC236}">
                <a16:creationId xmlns:a16="http://schemas.microsoft.com/office/drawing/2014/main" id="{CF5A46C9-524B-4003-99E8-996ADEA34E4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62400" y="6008324"/>
            <a:ext cx="547728" cy="2928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a:t>Dimensionless Force Ratios</a:t>
            </a:r>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a:t>Reynolds Number</a:t>
            </a:r>
          </a:p>
          <a:p>
            <a:pPr>
              <a:lnSpc>
                <a:spcPct val="150000"/>
              </a:lnSpc>
            </a:pPr>
            <a:r>
              <a:rPr lang="en-US" dirty="0"/>
              <a:t>Froude Number</a:t>
            </a:r>
          </a:p>
          <a:p>
            <a:pPr>
              <a:lnSpc>
                <a:spcPct val="150000"/>
              </a:lnSpc>
            </a:pPr>
            <a:r>
              <a:rPr lang="en-US" dirty="0"/>
              <a:t>Weber Number</a:t>
            </a:r>
          </a:p>
          <a:p>
            <a:pPr>
              <a:lnSpc>
                <a:spcPct val="150000"/>
              </a:lnSpc>
            </a:pPr>
            <a:r>
              <a:rPr lang="en-US" dirty="0"/>
              <a:t>Mach Number</a:t>
            </a:r>
          </a:p>
          <a:p>
            <a:pPr>
              <a:lnSpc>
                <a:spcPct val="150000"/>
              </a:lnSpc>
            </a:pPr>
            <a:r>
              <a:rPr lang="en-US" dirty="0"/>
              <a:t>Pressure/Drag Coefficients</a:t>
            </a:r>
          </a:p>
          <a:p>
            <a:pPr lvl="1">
              <a:lnSpc>
                <a:spcPct val="150000"/>
              </a:lnSpc>
            </a:pPr>
            <a:r>
              <a:rPr lang="en-US" sz="2000" dirty="0"/>
              <a:t>(dependent parameters that we </a:t>
            </a:r>
            <a:br>
              <a:rPr lang="en-US" sz="2000" dirty="0"/>
            </a:br>
            <a:r>
              <a:rPr lang="en-US" sz="2000" dirty="0"/>
              <a:t>measure experimentally)</a:t>
            </a:r>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6" name="Picture 15">
            <a:extLst>
              <a:ext uri="{FF2B5EF4-FFF2-40B4-BE49-F238E27FC236}">
                <a16:creationId xmlns:a16="http://schemas.microsoft.com/office/drawing/2014/main" id="{2546DCC9-6DDC-4231-BF9B-CD3D62FD80F2}"/>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449299"/>
            <a:ext cx="1164800" cy="671087"/>
          </a:xfrm>
          <a:prstGeom prst="rect">
            <a:avLst/>
          </a:prstGeom>
        </p:spPr>
      </p:pic>
      <p:pic>
        <p:nvPicPr>
          <p:cNvPr id="18" name="Picture 17">
            <a:extLst>
              <a:ext uri="{FF2B5EF4-FFF2-40B4-BE49-F238E27FC236}">
                <a16:creationId xmlns:a16="http://schemas.microsoft.com/office/drawing/2014/main" id="{D58A2DC3-8CE0-4629-B188-2E1C8B034CB9}"/>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90" y="1742884"/>
            <a:ext cx="1289143" cy="689371"/>
          </a:xfrm>
          <a:prstGeom prst="rect">
            <a:avLst/>
          </a:prstGeom>
        </p:spPr>
      </p:pic>
      <p:pic>
        <p:nvPicPr>
          <p:cNvPr id="20" name="Picture 19">
            <a:extLst>
              <a:ext uri="{FF2B5EF4-FFF2-40B4-BE49-F238E27FC236}">
                <a16:creationId xmlns:a16="http://schemas.microsoft.com/office/drawing/2014/main" id="{C4C07592-F329-4C0E-AC93-61DD3883846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75644" y="1774883"/>
            <a:ext cx="1111771" cy="625371"/>
          </a:xfrm>
          <a:prstGeom prst="rect">
            <a:avLst/>
          </a:prstGeom>
        </p:spPr>
      </p:pic>
      <p:pic>
        <p:nvPicPr>
          <p:cNvPr id="22" name="Picture 21">
            <a:extLst>
              <a:ext uri="{FF2B5EF4-FFF2-40B4-BE49-F238E27FC236}">
                <a16:creationId xmlns:a16="http://schemas.microsoft.com/office/drawing/2014/main" id="{962CAE06-ACF3-4695-A559-88DC9E22ADD2}"/>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012121" y="2540378"/>
            <a:ext cx="1230629" cy="696686"/>
          </a:xfrm>
          <a:prstGeom prst="rect">
            <a:avLst/>
          </a:prstGeom>
        </p:spPr>
      </p:pic>
      <p:pic>
        <p:nvPicPr>
          <p:cNvPr id="24" name="Picture 23">
            <a:extLst>
              <a:ext uri="{FF2B5EF4-FFF2-40B4-BE49-F238E27FC236}">
                <a16:creationId xmlns:a16="http://schemas.microsoft.com/office/drawing/2014/main" id="{6206272B-1090-4040-9AD0-6325DA42CE1F}"/>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75644" y="2737864"/>
            <a:ext cx="930743" cy="301714"/>
          </a:xfrm>
          <a:prstGeom prst="rect">
            <a:avLst/>
          </a:prstGeom>
        </p:spPr>
      </p:pic>
      <p:pic>
        <p:nvPicPr>
          <p:cNvPr id="26" name="Picture 25">
            <a:extLst>
              <a:ext uri="{FF2B5EF4-FFF2-40B4-BE49-F238E27FC236}">
                <a16:creationId xmlns:a16="http://schemas.microsoft.com/office/drawing/2014/main" id="{CBFDDCB2-7DF4-43F0-94DA-840DB6D38BF2}"/>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008690" y="3426946"/>
            <a:ext cx="1387885" cy="671085"/>
          </a:xfrm>
          <a:prstGeom prst="rect">
            <a:avLst/>
          </a:prstGeom>
        </p:spPr>
      </p:pic>
      <p:pic>
        <p:nvPicPr>
          <p:cNvPr id="28" name="Picture 27">
            <a:extLst>
              <a:ext uri="{FF2B5EF4-FFF2-40B4-BE49-F238E27FC236}">
                <a16:creationId xmlns:a16="http://schemas.microsoft.com/office/drawing/2014/main" id="{EB864780-83F5-4386-99A1-2E1FED9C7466}"/>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175644" y="3589809"/>
            <a:ext cx="923429" cy="546743"/>
          </a:xfrm>
          <a:prstGeom prst="rect">
            <a:avLst/>
          </a:prstGeom>
        </p:spPr>
      </p:pic>
      <p:pic>
        <p:nvPicPr>
          <p:cNvPr id="30" name="Picture 29">
            <a:extLst>
              <a:ext uri="{FF2B5EF4-FFF2-40B4-BE49-F238E27FC236}">
                <a16:creationId xmlns:a16="http://schemas.microsoft.com/office/drawing/2014/main" id="{9087812F-2B5F-42E3-9C30-5959A38C15DE}"/>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008691" y="4326631"/>
            <a:ext cx="1002057" cy="625371"/>
          </a:xfrm>
          <a:prstGeom prst="rect">
            <a:avLst/>
          </a:prstGeom>
        </p:spPr>
      </p:pic>
      <p:pic>
        <p:nvPicPr>
          <p:cNvPr id="32" name="Picture 31">
            <a:extLst>
              <a:ext uri="{FF2B5EF4-FFF2-40B4-BE49-F238E27FC236}">
                <a16:creationId xmlns:a16="http://schemas.microsoft.com/office/drawing/2014/main" id="{55D3A904-C6F2-456A-8967-E7DEF564B1FB}"/>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75644" y="4310220"/>
            <a:ext cx="1274514" cy="671085"/>
          </a:xfrm>
          <a:prstGeom prst="rect">
            <a:avLst/>
          </a:prstGeom>
        </p:spPr>
      </p:pic>
      <p:pic>
        <p:nvPicPr>
          <p:cNvPr id="34" name="Picture 33">
            <a:extLst>
              <a:ext uri="{FF2B5EF4-FFF2-40B4-BE49-F238E27FC236}">
                <a16:creationId xmlns:a16="http://schemas.microsoft.com/office/drawing/2014/main" id="{A6C615BA-5C79-4326-9392-2762A35D910C}"/>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2" y="5203098"/>
            <a:ext cx="1673143" cy="301714"/>
          </a:xfrm>
          <a:prstGeom prst="rect">
            <a:avLst/>
          </a:prstGeom>
        </p:spPr>
      </p:pic>
      <p:pic>
        <p:nvPicPr>
          <p:cNvPr id="36" name="Picture 35">
            <a:extLst>
              <a:ext uri="{FF2B5EF4-FFF2-40B4-BE49-F238E27FC236}">
                <a16:creationId xmlns:a16="http://schemas.microsoft.com/office/drawing/2014/main" id="{DD7DDD61-B6F2-4DC7-8A90-FA830C1E0097}"/>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306526" y="5832328"/>
            <a:ext cx="1701674" cy="643967"/>
          </a:xfrm>
          <a:prstGeom prst="rect">
            <a:avLst/>
          </a:prstGeom>
        </p:spPr>
      </p:pic>
      <p:pic>
        <p:nvPicPr>
          <p:cNvPr id="38" name="Picture 37">
            <a:extLst>
              <a:ext uri="{FF2B5EF4-FFF2-40B4-BE49-F238E27FC236}">
                <a16:creationId xmlns:a16="http://schemas.microsoft.com/office/drawing/2014/main" id="{2B53E70D-0D35-45BA-B8B4-086B41891E46}"/>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6" y="5873286"/>
            <a:ext cx="1456433" cy="625615"/>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Gravity</a:t>
            </a:r>
          </a:p>
        </p:txBody>
      </p:sp>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pic>
        <p:nvPicPr>
          <p:cNvPr id="3" name="Picture 2">
            <a:extLst>
              <a:ext uri="{FF2B5EF4-FFF2-40B4-BE49-F238E27FC236}">
                <a16:creationId xmlns:a16="http://schemas.microsoft.com/office/drawing/2014/main" id="{DBEA7656-95AC-4B9F-A185-5C6FFBE175A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394115" y="2596496"/>
            <a:ext cx="2198857" cy="611048"/>
          </a:xfrm>
          <a:prstGeom prst="rect">
            <a:avLst/>
          </a:prstGeom>
        </p:spPr>
      </p:pic>
      <p:pic>
        <p:nvPicPr>
          <p:cNvPr id="5" name="Picture 4">
            <a:extLst>
              <a:ext uri="{FF2B5EF4-FFF2-40B4-BE49-F238E27FC236}">
                <a16:creationId xmlns:a16="http://schemas.microsoft.com/office/drawing/2014/main" id="{9884388D-CF4C-4E55-AB5C-2F87A870EF9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39648" y="2603353"/>
            <a:ext cx="926476" cy="597333"/>
          </a:xfrm>
          <a:prstGeom prst="rect">
            <a:avLst/>
          </a:prstGeom>
        </p:spPr>
      </p:pic>
      <p:pic>
        <p:nvPicPr>
          <p:cNvPr id="7" name="Picture 6">
            <a:extLst>
              <a:ext uri="{FF2B5EF4-FFF2-40B4-BE49-F238E27FC236}">
                <a16:creationId xmlns:a16="http://schemas.microsoft.com/office/drawing/2014/main" id="{C960C03B-0855-4816-AF81-397A60C3D33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029543" y="3846638"/>
            <a:ext cx="928000" cy="496762"/>
          </a:xfrm>
          <a:prstGeom prst="rect">
            <a:avLst/>
          </a:prstGeom>
        </p:spPr>
      </p:pic>
      <p:pic>
        <p:nvPicPr>
          <p:cNvPr id="9" name="Picture 8">
            <a:extLst>
              <a:ext uri="{FF2B5EF4-FFF2-40B4-BE49-F238E27FC236}">
                <a16:creationId xmlns:a16="http://schemas.microsoft.com/office/drawing/2014/main" id="{B30D6FC3-D0D6-4FEE-8095-7D53931C93EC}"/>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8477" y="3743019"/>
            <a:ext cx="1211428" cy="704000"/>
          </a:xfrm>
          <a:prstGeom prst="rect">
            <a:avLst/>
          </a:prstGeom>
        </p:spPr>
      </p:pic>
      <p:pic>
        <p:nvPicPr>
          <p:cNvPr id="11" name="Picture 10">
            <a:extLst>
              <a:ext uri="{FF2B5EF4-FFF2-40B4-BE49-F238E27FC236}">
                <a16:creationId xmlns:a16="http://schemas.microsoft.com/office/drawing/2014/main" id="{CDB3272F-1AC4-4B55-9FC5-34E14038AC45}"/>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70525" y="5368132"/>
            <a:ext cx="2477712" cy="668616"/>
          </a:xfrm>
          <a:prstGeom prst="rect">
            <a:avLst/>
          </a:prstGeom>
        </p:spPr>
      </p:pic>
      <p:pic>
        <p:nvPicPr>
          <p:cNvPr id="15" name="Picture 14">
            <a:extLst>
              <a:ext uri="{FF2B5EF4-FFF2-40B4-BE49-F238E27FC236}">
                <a16:creationId xmlns:a16="http://schemas.microsoft.com/office/drawing/2014/main" id="{9EABF14B-232C-4BC0-AD0C-C01F8484641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592972" y="5383245"/>
            <a:ext cx="2365702" cy="6383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a:t>d</a:t>
            </a:r>
            <a:r>
              <a:rPr lang="en-US" sz="2400" b="0" baseline="-25000" dirty="0"/>
              <a:t>c</a:t>
            </a:r>
            <a:r>
              <a:rPr lang="en-US" sz="2400" b="0" dirty="0"/>
              <a:t> 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pic>
        <p:nvPicPr>
          <p:cNvPr id="3" name="Picture 2">
            <a:extLst>
              <a:ext uri="{FF2B5EF4-FFF2-40B4-BE49-F238E27FC236}">
                <a16:creationId xmlns:a16="http://schemas.microsoft.com/office/drawing/2014/main" id="{55B400CE-D7C5-417B-82F4-17D32721507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60800" y="2650020"/>
            <a:ext cx="2370137" cy="494342"/>
          </a:xfrm>
          <a:prstGeom prst="rect">
            <a:avLst/>
          </a:prstGeom>
        </p:spPr>
      </p:pic>
      <p:pic>
        <p:nvPicPr>
          <p:cNvPr id="5" name="Picture 4">
            <a:extLst>
              <a:ext uri="{FF2B5EF4-FFF2-40B4-BE49-F238E27FC236}">
                <a16:creationId xmlns:a16="http://schemas.microsoft.com/office/drawing/2014/main" id="{D29A5D53-A8A9-4E2A-9F37-BC0BBE590A5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86477" y="1797456"/>
            <a:ext cx="2840381" cy="629333"/>
          </a:xfrm>
          <a:prstGeom prst="rect">
            <a:avLst/>
          </a:prstGeom>
        </p:spPr>
      </p:pic>
      <p:pic>
        <p:nvPicPr>
          <p:cNvPr id="53" name="Picture 52">
            <a:extLst>
              <a:ext uri="{FF2B5EF4-FFF2-40B4-BE49-F238E27FC236}">
                <a16:creationId xmlns:a16="http://schemas.microsoft.com/office/drawing/2014/main" id="{E66E7C11-2752-4935-8B41-1AD666172E7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1479" y="5680075"/>
            <a:ext cx="1111771" cy="625371"/>
          </a:xfrm>
          <a:prstGeom prst="rect">
            <a:avLst/>
          </a:prstGeom>
        </p:spPr>
      </p:pic>
      <p:pic>
        <p:nvPicPr>
          <p:cNvPr id="7" name="Picture 6">
            <a:extLst>
              <a:ext uri="{FF2B5EF4-FFF2-40B4-BE49-F238E27FC236}">
                <a16:creationId xmlns:a16="http://schemas.microsoft.com/office/drawing/2014/main" id="{5F77CB2A-55B7-473B-8C3B-4C6E061468C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68762" y="5680075"/>
            <a:ext cx="2137905"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6"/>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p:pic>
        <p:nvPicPr>
          <p:cNvPr id="6" name="Picture 5">
            <a:extLst>
              <a:ext uri="{FF2B5EF4-FFF2-40B4-BE49-F238E27FC236}">
                <a16:creationId xmlns:a16="http://schemas.microsoft.com/office/drawing/2014/main" id="{F6CEAB8C-DE42-4158-87CA-9ECAF8077C5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578257" y="5516258"/>
            <a:ext cx="3303618" cy="608000"/>
          </a:xfrm>
          <a:prstGeom prst="rect">
            <a:avLst/>
          </a:prstGeom>
        </p:spPr>
      </p:pic>
      <p:pic>
        <p:nvPicPr>
          <p:cNvPr id="8" name="Picture 7">
            <a:extLst>
              <a:ext uri="{FF2B5EF4-FFF2-40B4-BE49-F238E27FC236}">
                <a16:creationId xmlns:a16="http://schemas.microsoft.com/office/drawing/2014/main" id="{ECFD5E9D-4B24-42E7-ABCD-649C5D362D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3212" y="7161856"/>
            <a:ext cx="964571" cy="559238"/>
          </a:xfrm>
          <a:prstGeom prst="rect">
            <a:avLst/>
          </a:prstGeom>
        </p:spPr>
      </p:pic>
      <p:pic>
        <p:nvPicPr>
          <p:cNvPr id="10" name="Picture 9">
            <a:extLst>
              <a:ext uri="{FF2B5EF4-FFF2-40B4-BE49-F238E27FC236}">
                <a16:creationId xmlns:a16="http://schemas.microsoft.com/office/drawing/2014/main" id="{A939AEC1-92A3-47DF-A4CC-6258250339B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65679" y="7225856"/>
            <a:ext cx="902095" cy="49523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3.7037E-6 L -0.00069 -0.16736 " pathEditMode="relative" rAng="0" ptsTypes="AA">
                                      <p:cBhvr>
                                        <p:cTn id="22" dur="750" fill="hold"/>
                                        <p:tgtEl>
                                          <p:spTgt spid="8"/>
                                        </p:tgtEl>
                                        <p:attrNameLst>
                                          <p:attrName>ppt_x</p:attrName>
                                          <p:attrName>ppt_y</p:attrName>
                                        </p:attrNameLst>
                                      </p:cBhvr>
                                      <p:rCtr x="-35" y="-838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81481E-6 L 1.38889E-6 -0.17476 " pathEditMode="relative" rAng="0" ptsTypes="AA">
                                      <p:cBhvr>
                                        <p:cTn id="26" dur="750" fill="hold"/>
                                        <p:tgtEl>
                                          <p:spTgt spid="10"/>
                                        </p:tgtEl>
                                        <p:attrNameLst>
                                          <p:attrName>ppt_x</p:attrName>
                                          <p:attrName>ppt_y</p:attrName>
                                        </p:attrNameLst>
                                      </p:cBhvr>
                                      <p:rCtr x="0" y="-875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36"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Write the functional relationship</a:t>
            </a:r>
          </a:p>
        </p:txBody>
      </p:sp>
      <p:sp>
        <p:nvSpPr>
          <p:cNvPr id="75781" name="Text Box 5"/>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latin typeface="Symbol" pitchFamily="18" charset="2"/>
              </a:rPr>
              <a:t>a</a:t>
            </a:r>
            <a:r>
              <a:rPr lang="en-US" sz="2000" b="0" dirty="0">
                <a:solidFill>
                  <a:schemeClr val="folHlink"/>
                </a:solidFill>
              </a:rPr>
              <a:t>=Attachment efficiency</a:t>
            </a:r>
          </a:p>
        </p:txBody>
      </p:sp>
      <p:sp>
        <p:nvSpPr>
          <p:cNvPr id="19" name="Line 10"/>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3" name="Picture 2">
            <a:extLst>
              <a:ext uri="{FF2B5EF4-FFF2-40B4-BE49-F238E27FC236}">
                <a16:creationId xmlns:a16="http://schemas.microsoft.com/office/drawing/2014/main" id="{22927C1A-45D4-48D4-82AB-9D7A52D9EBA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91592" y="3255916"/>
            <a:ext cx="3316711" cy="264298"/>
          </a:xfrm>
          <a:prstGeom prst="rect">
            <a:avLst/>
          </a:prstGeom>
        </p:spPr>
      </p:pic>
      <p:pic>
        <p:nvPicPr>
          <p:cNvPr id="5" name="Picture 4">
            <a:extLst>
              <a:ext uri="{FF2B5EF4-FFF2-40B4-BE49-F238E27FC236}">
                <a16:creationId xmlns:a16="http://schemas.microsoft.com/office/drawing/2014/main" id="{E47326B7-33C8-484D-A5FA-C28EAC3DB7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7413" y="4484620"/>
            <a:ext cx="3320890" cy="27396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Filtration Model Limitations</a:t>
            </a:r>
          </a:p>
        </p:txBody>
      </p:sp>
      <p:sp>
        <p:nvSpPr>
          <p:cNvPr id="4" name="Content Placeholder 3"/>
          <p:cNvSpPr>
            <a:spLocks noGrp="1"/>
          </p:cNvSpPr>
          <p:nvPr>
            <p:ph idx="1"/>
          </p:nvPr>
        </p:nvSpPr>
        <p:spPr/>
        <p:txBody>
          <a:bodyPr/>
          <a:lstStyle/>
          <a:p>
            <a:r>
              <a:rPr lang="en-US" sz="2800" dirty="0"/>
              <a:t>Filtration model is really a “clean bed” model</a:t>
            </a:r>
          </a:p>
          <a:p>
            <a:pPr lvl="1"/>
            <a:r>
              <a:rPr lang="en-US" sz="2400" dirty="0"/>
              <a:t>Likely not able to explain performance during a filter run</a:t>
            </a:r>
          </a:p>
          <a:p>
            <a:pPr lvl="1"/>
            <a:r>
              <a:rPr lang="en-US" sz="2400" dirty="0"/>
              <a:t>Doesn’t account for pore filling</a:t>
            </a:r>
          </a:p>
          <a:p>
            <a:r>
              <a:rPr lang="en-US" sz="2800" dirty="0" err="1"/>
              <a:t>pC</a:t>
            </a:r>
            <a:r>
              <a:rPr lang="en-US" sz="2800" dirty="0"/>
              <a:t>* is proportional to depth (not consistent with observations of operating filters)</a:t>
            </a:r>
          </a:p>
          <a:p>
            <a:r>
              <a:rPr lang="en-US" sz="2800" dirty="0" err="1"/>
              <a:t>pC</a:t>
            </a:r>
            <a:r>
              <a:rPr lang="en-US" sz="2800" dirty="0"/>
              <a:t>* is independent of influent particle concentration (not consistent with observations of operating filters)</a:t>
            </a:r>
          </a:p>
          <a:p>
            <a:r>
              <a:rPr lang="en-US" sz="2800" dirty="0"/>
              <a:t>Influent particle size distribution is likely very important and may control </a:t>
            </a:r>
            <a:r>
              <a:rPr lang="en-US" sz="2800" dirty="0" err="1"/>
              <a:t>pC</a:t>
            </a:r>
            <a:r>
              <a:rPr lang="en-US" sz="2800" dirty="0"/>
              <a:t>* for real filters </a:t>
            </a:r>
          </a:p>
        </p:txBody>
      </p:sp>
    </p:spTree>
    <p:extLst>
      <p:ext uri="{BB962C8B-B14F-4D97-AF65-F5344CB8AC3E}">
        <p14:creationId xmlns:p14="http://schemas.microsoft.com/office/powerpoint/2010/main" val="170699537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F58F16-8D9C-43A4-9698-2A3F3A1819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6" y="1936213"/>
            <a:ext cx="1424762" cy="3931428"/>
          </a:xfrm>
          <a:prstGeom prst="rect">
            <a:avLst/>
          </a:prstGeom>
        </p:spPr>
      </p:pic>
      <p:sp>
        <p:nvSpPr>
          <p:cNvPr id="222210" name="Rectangle 2"/>
          <p:cNvSpPr>
            <a:spLocks noGrp="1" noChangeArrowheads="1"/>
          </p:cNvSpPr>
          <p:nvPr>
            <p:ph type="title"/>
          </p:nvPr>
        </p:nvSpPr>
        <p:spPr/>
        <p:txBody>
          <a:bodyPr/>
          <a:lstStyle/>
          <a:p>
            <a:r>
              <a:rPr lang="en-US" sz="4000" dirty="0"/>
              <a:t>Stacked Rapid Sand Filter predicted performance for biological particle</a:t>
            </a:r>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p:cNvSpPr>
            <a:spLocks noChangeArrowheads="1"/>
          </p:cNvSpPr>
          <p:nvPr/>
        </p:nvSpPr>
        <p:spPr bwMode="auto">
          <a:xfrm>
            <a:off x="1096328" y="494379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5" cstate="print"/>
          <a:srcRect/>
          <a:stretch>
            <a:fillRect/>
          </a:stretch>
        </p:blipFill>
        <p:spPr bwMode="auto">
          <a:xfrm>
            <a:off x="3430199" y="1539634"/>
            <a:ext cx="5713801" cy="5086350"/>
          </a:xfrm>
          <a:prstGeom prst="rect">
            <a:avLst/>
          </a:prstGeom>
          <a:noFill/>
          <a:ln w="9525">
            <a:noFill/>
            <a:miter lim="800000"/>
            <a:headEnd/>
            <a:tailEnd/>
          </a:ln>
          <a:effectLst/>
        </p:spPr>
      </p:pic>
      <p:sp>
        <p:nvSpPr>
          <p:cNvPr id="9" name="AutoShape 12"/>
          <p:cNvSpPr>
            <a:spLocks noChangeArrowheads="1"/>
          </p:cNvSpPr>
          <p:nvPr/>
        </p:nvSpPr>
        <p:spPr bwMode="auto">
          <a:xfrm>
            <a:off x="1019531" y="1843087"/>
            <a:ext cx="1743990" cy="534353"/>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C62D81-7D3C-404F-B5C6-2617FC03C96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5" y="1936213"/>
            <a:ext cx="1424762" cy="3931428"/>
          </a:xfrm>
          <a:prstGeom prst="rect">
            <a:avLst/>
          </a:prstGeom>
        </p:spPr>
      </p:pic>
      <p:pic>
        <p:nvPicPr>
          <p:cNvPr id="784388" name="Picture 4"/>
          <p:cNvPicPr>
            <a:picLocks noChangeAspect="1" noChangeArrowheads="1"/>
          </p:cNvPicPr>
          <p:nvPr/>
        </p:nvPicPr>
        <p:blipFill>
          <a:blip r:embed="rId5"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a:t>Stacked Rapid Sand Filter predicted performance for inorganic particle</a:t>
            </a:r>
          </a:p>
        </p:txBody>
      </p:sp>
      <p:sp>
        <p:nvSpPr>
          <p:cNvPr id="11" name="AutoShape 12 1"/>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2"/>
          <p:cNvSpPr>
            <a:spLocks noChangeArrowheads="1"/>
          </p:cNvSpPr>
          <p:nvPr/>
        </p:nvSpPr>
        <p:spPr bwMode="auto">
          <a:xfrm>
            <a:off x="1077032" y="1914525"/>
            <a:ext cx="1771650" cy="473075"/>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a:t>What is the density of particles that are being removed in a </a:t>
            </a:r>
            <a:r>
              <a:rPr lang="en-US" sz="2000" b="0" dirty="0" err="1"/>
              <a:t>StaRS</a:t>
            </a:r>
            <a:r>
              <a:rPr lang="en-US" sz="2000" b="0" dirty="0"/>
              <a:t> Filter?</a:t>
            </a:r>
          </a:p>
        </p:txBody>
      </p:sp>
      <mc:AlternateContent xmlns:mc="http://schemas.openxmlformats.org/markup-compatibility/2006" xmlns:a14="http://schemas.microsoft.com/office/drawing/2010/main">
        <mc:Choice Requires="a14">
          <p:sp>
            <p:nvSpPr>
              <p:cNvPr id="8" name="Rectangle 7"/>
              <p:cNvSpPr/>
              <p:nvPr/>
            </p:nvSpPr>
            <p:spPr>
              <a:xfrm>
                <a:off x="586843" y="5350831"/>
                <a:ext cx="399468"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a:rPr>
                        <m:t>𝜙</m:t>
                      </m:r>
                    </m:oMath>
                  </m:oMathPara>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586843" y="5350831"/>
                <a:ext cx="399468" cy="369332"/>
              </a:xfrm>
              <a:prstGeom prst="rect">
                <a:avLst/>
              </a:prstGeom>
              <a:blipFill rotWithShape="1">
                <a:blip r:embed="rId6"/>
                <a:stretch>
                  <a:fillRect b="-15000"/>
                </a:stretch>
              </a:blipFill>
            </p:spPr>
            <p:txBody>
              <a:bodyPr/>
              <a:lstStyle/>
              <a:p>
                <a:r>
                  <a:rPr 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and Fractal Flocs predicted performance</a:t>
            </a:r>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a:t>The filtration model combined with the fractal flocculation model suggests that filtration is dominated by interception for all particles sizes for approach velocities above about 1 mm/s. </a:t>
            </a:r>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56"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as Flocculator?</a:t>
            </a:r>
          </a:p>
        </p:txBody>
      </p:sp>
      <p:sp>
        <p:nvSpPr>
          <p:cNvPr id="3" name="Content Placeholder 2"/>
          <p:cNvSpPr>
            <a:spLocks noGrp="1"/>
          </p:cNvSpPr>
          <p:nvPr>
            <p:ph idx="1"/>
          </p:nvPr>
        </p:nvSpPr>
        <p:spPr/>
        <p:txBody>
          <a:bodyPr/>
          <a:lstStyle/>
          <a:p>
            <a:r>
              <a:rPr lang="en-US" dirty="0"/>
              <a:t>Head loss of 40 cm</a:t>
            </a:r>
          </a:p>
          <a:p>
            <a:r>
              <a:rPr lang="en-US" dirty="0"/>
              <a:t>Residence time of 44 s</a:t>
            </a:r>
          </a:p>
          <a:p>
            <a:r>
              <a:rPr lang="en-US" dirty="0" err="1"/>
              <a:t>G</a:t>
            </a:r>
            <a:r>
              <a:rPr lang="en-US" dirty="0" err="1">
                <a:latin typeface="Symbol" pitchFamily="18" charset="2"/>
              </a:rPr>
              <a:t>q</a:t>
            </a:r>
            <a:r>
              <a:rPr lang="en-US" dirty="0"/>
              <a:t> of 13,000!</a:t>
            </a:r>
          </a:p>
          <a:p>
            <a:r>
              <a:rPr lang="en-US" dirty="0"/>
              <a:t>Filter provides one last chance for flocculation especially after head loss increases</a:t>
            </a:r>
          </a:p>
          <a:p>
            <a:pPr marL="0" indent="0">
              <a:buNone/>
            </a:pPr>
            <a:endParaRPr lang="en-US" dirty="0"/>
          </a:p>
        </p:txBody>
      </p:sp>
      <p:pic>
        <p:nvPicPr>
          <p:cNvPr id="6" name="Picture 5">
            <a:extLst>
              <a:ext uri="{FF2B5EF4-FFF2-40B4-BE49-F238E27FC236}">
                <a16:creationId xmlns:a16="http://schemas.microsoft.com/office/drawing/2014/main" id="{8C697CFC-2805-44A9-886D-B66517CCA65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51317" y="1691640"/>
            <a:ext cx="1475048" cy="608000"/>
          </a:xfrm>
          <a:prstGeom prst="rect">
            <a:avLst/>
          </a:prstGeom>
        </p:spPr>
      </p:pic>
    </p:spTree>
    <p:extLst>
      <p:ext uri="{BB962C8B-B14F-4D97-AF65-F5344CB8AC3E}">
        <p14:creationId xmlns:p14="http://schemas.microsoft.com/office/powerpoint/2010/main" val="39288717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particles slip through a small restriction</a:t>
            </a:r>
          </a:p>
        </p:txBody>
      </p:sp>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694" name="Mathcad" r:id="rId4" imgW="4133880" imgH="3095640" progId="Mathcad">
                  <p:link updateAutomatic="1"/>
                </p:oleObj>
              </mc:Choice>
              <mc:Fallback>
                <p:oleObj name="Mathcad" r:id="rId4" imgW="4133880" imgH="3095640" progId="Mathcad">
                  <p:link updateAutomatic="1"/>
                  <p:pic>
                    <p:nvPicPr>
                      <p:cNvPr id="0" name=""/>
                      <p:cNvPicPr/>
                      <p:nvPr/>
                    </p:nvPicPr>
                    <p:blipFill>
                      <a:blip r:embed="rId5"/>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a:latin typeface="+mn-lt"/>
              </a:rPr>
              <a:t>The vast majority of small particles slide right through a constriction</a:t>
            </a: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a:latin typeface="+mn-lt"/>
              </a:rPr>
              <a:t>Constriction diameter</a:t>
            </a:r>
          </a:p>
        </p:txBody>
      </p:sp>
      <p:pic>
        <p:nvPicPr>
          <p:cNvPr id="4" name="Picture 3">
            <a:extLst>
              <a:ext uri="{FF2B5EF4-FFF2-40B4-BE49-F238E27FC236}">
                <a16:creationId xmlns:a16="http://schemas.microsoft.com/office/drawing/2014/main" id="{D46C2C57-1684-4E73-AC8B-3C151621C69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3280" y="1971040"/>
            <a:ext cx="2560000" cy="664381"/>
          </a:xfrm>
          <a:prstGeom prst="rect">
            <a:avLst/>
          </a:prstGeom>
        </p:spPr>
      </p:pic>
    </p:spTree>
    <p:extLst>
      <p:ext uri="{BB962C8B-B14F-4D97-AF65-F5344CB8AC3E}">
        <p14:creationId xmlns:p14="http://schemas.microsoft.com/office/powerpoint/2010/main" val="110218631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series of restrictions takes a toll on even the small particles</a:t>
            </a:r>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14" name="Mathcad" r:id="rId5" imgW="4162320" imgH="3305160" progId="Mathcad">
                  <p:link updateAutomatic="1"/>
                </p:oleObj>
              </mc:Choice>
              <mc:Fallback>
                <p:oleObj name="Mathcad" r:id="rId5" imgW="4162320" imgH="3305160" progId="Mathcad">
                  <p:link updateAutomatic="1"/>
                  <p:pic>
                    <p:nvPicPr>
                      <p:cNvPr id="0" name=""/>
                      <p:cNvPicPr/>
                      <p:nvPr/>
                    </p:nvPicPr>
                    <p:blipFill>
                      <a:blip r:embed="rId6"/>
                      <a:stretch>
                        <a:fillRect/>
                      </a:stretch>
                    </p:blipFill>
                    <p:spPr>
                      <a:xfrm>
                        <a:off x="3929974" y="2110367"/>
                        <a:ext cx="4162425" cy="3305175"/>
                      </a:xfrm>
                      <a:prstGeom prst="rect">
                        <a:avLst/>
                      </a:prstGeom>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a:latin typeface="+mn-lt"/>
              </a:rPr>
              <a:t>If we assume complete mixing in each pore then the probability of slipping through N pores is</a:t>
            </a: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a:latin typeface="+mn-lt"/>
              </a:rPr>
              <a:t>Number of pores to get 90% removal</a:t>
            </a: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a:latin typeface="+mn-lt"/>
              </a:rPr>
              <a:t>Number of pores to get a target fraction remaining</a:t>
            </a: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a:latin typeface="+mn-lt"/>
              </a:rPr>
              <a:t>How much mixing happens in each pore? Is the outer ring of fluid refreshed?</a:t>
            </a:r>
          </a:p>
        </p:txBody>
      </p:sp>
      <p:pic>
        <p:nvPicPr>
          <p:cNvPr id="12" name="Picture 11">
            <a:extLst>
              <a:ext uri="{FF2B5EF4-FFF2-40B4-BE49-F238E27FC236}">
                <a16:creationId xmlns:a16="http://schemas.microsoft.com/office/drawing/2014/main" id="{65143F0F-5923-4BB3-B59E-F4088248D7A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838" y="3320175"/>
            <a:ext cx="3311237" cy="665905"/>
          </a:xfrm>
          <a:prstGeom prst="rect">
            <a:avLst/>
          </a:prstGeom>
        </p:spPr>
      </p:pic>
      <p:pic>
        <p:nvPicPr>
          <p:cNvPr id="14" name="Picture 13">
            <a:extLst>
              <a:ext uri="{FF2B5EF4-FFF2-40B4-BE49-F238E27FC236}">
                <a16:creationId xmlns:a16="http://schemas.microsoft.com/office/drawing/2014/main" id="{0ED60D21-17A1-4638-A290-EA654344622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0363" y="5626762"/>
            <a:ext cx="2688000" cy="787809"/>
          </a:xfrm>
          <a:prstGeom prst="rect">
            <a:avLst/>
          </a:prstGeom>
        </p:spPr>
      </p:pic>
    </p:spTree>
    <p:extLst>
      <p:ext uri="{BB962C8B-B14F-4D97-AF65-F5344CB8AC3E}">
        <p14:creationId xmlns:p14="http://schemas.microsoft.com/office/powerpoint/2010/main" val="230789881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(or slippery) bad guys sneak through all the security</a:t>
            </a:r>
          </a:p>
        </p:txBody>
      </p:sp>
      <p:sp>
        <p:nvSpPr>
          <p:cNvPr id="3" name="Content Placeholder 2"/>
          <p:cNvSpPr>
            <a:spLocks noGrp="1"/>
          </p:cNvSpPr>
          <p:nvPr>
            <p:ph idx="1"/>
          </p:nvPr>
        </p:nvSpPr>
        <p:spPr/>
        <p:txBody>
          <a:bodyPr/>
          <a:lstStyle/>
          <a:p>
            <a:r>
              <a:rPr lang="en-US" sz="2800" dirty="0"/>
              <a:t>Some small particles escape flocculation, floc blanket, plate settlers, and filter</a:t>
            </a:r>
          </a:p>
          <a:p>
            <a:pPr lvl="1"/>
            <a:r>
              <a:rPr lang="en-US" sz="2400" dirty="0"/>
              <a:t>Because they are small </a:t>
            </a:r>
            <a:r>
              <a:rPr lang="en-US" sz="1800" dirty="0"/>
              <a:t>(not likely because effluent turbidity stayed the same when flow rate was decreased in a filter)</a:t>
            </a:r>
          </a:p>
          <a:p>
            <a:pPr lvl="1"/>
            <a:r>
              <a:rPr lang="en-US" sz="2400" dirty="0"/>
              <a:t>Or because a few particles aren’t coated with nanoparticles (they are slippery)</a:t>
            </a:r>
          </a:p>
          <a:p>
            <a:pPr lvl="2"/>
            <a:r>
              <a:rPr lang="en-US" sz="2000" dirty="0"/>
              <a:t>Because they never got enough nanoparticles of coagulant</a:t>
            </a:r>
          </a:p>
          <a:p>
            <a:pPr lvl="2"/>
            <a:r>
              <a:rPr lang="en-US" sz="2000" dirty="0"/>
              <a:t>Or the nanoparticles were sheared off during </a:t>
            </a:r>
          </a:p>
          <a:p>
            <a:pPr lvl="3"/>
            <a:r>
              <a:rPr lang="en-US" sz="1800" dirty="0"/>
              <a:t>Failed attachments</a:t>
            </a:r>
          </a:p>
          <a:p>
            <a:pPr lvl="3"/>
            <a:r>
              <a:rPr lang="en-US" sz="1800" dirty="0"/>
              <a:t>Breakup</a:t>
            </a:r>
          </a:p>
          <a:p>
            <a:r>
              <a:rPr lang="en-US" sz="2800" dirty="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could cause slippery particles (with too few nanoparticles)?</a:t>
            </a:r>
          </a:p>
        </p:txBody>
      </p:sp>
      <p:sp>
        <p:nvSpPr>
          <p:cNvPr id="3" name="Content Placeholder 2"/>
          <p:cNvSpPr>
            <a:spLocks noGrp="1"/>
          </p:cNvSpPr>
          <p:nvPr>
            <p:ph idx="1"/>
          </p:nvPr>
        </p:nvSpPr>
        <p:spPr>
          <a:xfrm>
            <a:off x="457200" y="1600200"/>
            <a:ext cx="5124616" cy="4525963"/>
          </a:xfrm>
        </p:spPr>
        <p:txBody>
          <a:bodyPr/>
          <a:lstStyle/>
          <a:p>
            <a:r>
              <a:rPr lang="en-US" dirty="0"/>
              <a:t>Pulsing peristaltic pumps</a:t>
            </a:r>
          </a:p>
          <a:p>
            <a:r>
              <a:rPr lang="en-US" dirty="0"/>
              <a:t>Statistical variability given small number of nanoparticles  per clay</a:t>
            </a:r>
          </a:p>
          <a:p>
            <a:r>
              <a:rPr lang="en-US" dirty="0"/>
              <a:t>Nanoparticles removed during unsuccessful collisions (this could occur during flocculation and/or during filtration</a:t>
            </a:r>
          </a:p>
          <a:p>
            <a:endParaRPr lang="en-US" dirty="0"/>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98.35"/>
  <p:tag name="LATEXADDIN" val="\documentclass{article}&#10;\usepackage{amsmath}&#10;\usepackage{xcolor}&#10;\pagestyle{empty}&#10;\begin{document}&#10;&#10;\definecolor{Monred}{RGB}{172,0,0}&#10;&#10;$$A_{Dynamic} = \frac{Q}{V_{Dynamic}}$$&#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1337.083"/>
  <p:tag name="LATEXADDIN" val="\documentclass{article}&#10;\usepackage{amsmath}&#10;\usepackage{xcolor}&#10;\pagestyle{empty}&#10;\begin{document}&#10;&#10;\definecolor{Monred}{RGB}{172,0,0}&#10;&#10;$$\Pi_{FiBw} = \frac{1 - \phi_{FiSand}}{1 - \phi_{FiSand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323.585"/>
  <p:tag name="ORIGINALWIDTH" val="2893.888"/>
  <p:tag name="LATEXADDIN" val="\documentclass{article}&#10;\usepackage{amsmath}&#10;\usepackage{xcolor}&#10;\pagestyle{empty}&#10;\begin{document}&#10;&#10;\definecolor{Monred}{RGB}{172,0,0}&#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55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74.4282"/>
  <p:tag name="LATEXADDIN" val="\documentclass{article}&#10;\usepackage{amsmath}&#10;\usepackage{xcolor}&#10;\pagestyle{empty}&#10;\begin{document}&#10;&#10;\definecolor{Monred}{RGB}{172,0,0}&#10;&#10;$$\rlap{--} V_1 = \frac{P_0 \rlap{--} V_0}{P_1}$$&#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usepackage{xcolor}&#10;\pagestyle{empty}&#10;\begin{document}&#10;&#10;\definecolor{Monred}{RGB}{172,0,0}&#10;&#10;$$P_0 = 1 \, {\rm atm} $$&#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usepackage{xcolor}&#10;\pagestyle{empty}&#10;\begin{document}&#10;&#10;\definecolor{Monred}{RGB}{172,0,0}&#10;&#10;&#10;$$P_1 = P_{atm} + \rho g H_1$$&#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616.4229"/>
  <p:tag name="LATEXADDIN" val="\documentclass{article}&#10;\usepackage{amsmath}&#10;\usepackage{xcolor}&#10;\pagestyle{empty}&#10;\begin{document}&#10;&#10;\definecolor{Monred}{RGB}{172,0,0}&#10;&#10;$$P \rlap{--} V = n R 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674.9156"/>
  <p:tag name="LATEXADDIN" val="\documentclass{article}&#10;\usepackage{amsmath}&#10;\usepackage{xcolor}&#10;\pagestyle{empty}&#10;\begin{document}&#10;&#10;\definecolor{Monred}{RGB}{172,0,0}&#10;&#10;$$P_0 \rlap{--} V_0 = P_1 \rlap{--} V_1$$&#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usepackage{xcolor}&#10;\pagestyle{empty}&#10;\begin{document}&#10;&#10;\definecolor{Monred}{RGB}{172,0,0}&#10;&#10;$$\frac{h_{\rm f}}{L} = \frac{32 \nu V}{g D^2}$$&#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428.571"/>
  <p:tag name="LATEXADDIN" val="\documentclass{article}&#10;\usepackage{amsmath}&#10;\usepackage{xcolor}&#10;\pagestyle{empty}&#10;\begin{document}&#10;&#10;\definecolor{Monred}{RGB}{172,0,0}&#10;&#10;$$\left( 2 H_1 - 2 H_3 + L2 + H_2 \right) = &#10;\frac{P_{atm} \left(2 H_2 - 2 H_3 - HL_{Siphon} + L2 \right)}{P_{atm} + \rho g H_1}$$&#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680.165"/>
  <p:tag name="LATEXADDIN" val="\documentclass{article}&#10;\usepackage{amsmath}&#10;\usepackage{xcolor}&#10;\pagestyle{empty}&#10;\begin{document}&#10;&#10;\definecolor{Monred}{RGB}{172,0,0}&#10;&#10;$$\left( L2 + H_2 \right) = &#10;\frac{P_{atm} \left( 2 H_2 - 2 H_3 - HL_{Siphon} + L2 \right)}{P_{atm} + \rho g H_3}$$&#10;&#10;&#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556.805"/>
  <p:tag name="LATEXADDIN" val="\documentclass{article}&#10;\usepackage{amsmath}&#10;\usepackage{xcolor}&#10;\pagestyle{empty}&#10;\begin{document}&#10;&#10;\definecolor{Monred}{RGB}{172,0,0}&#10;&#10;$$H_3 = \frac{\left( H_2 - HL_{Siphon} \right) P_{atm}}{\rho g \left( L2 + H_2 \right) + 2 P_{atm}}$$&#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723.6595"/>
  <p:tag name="LATEXADDIN" val="\documentclass{article}&#10;\usepackage{amsmath}&#10;\usepackage{xcolor}&#10;\pagestyle{empty}&#10;\begin{document}&#10;&#10;\definecolor{Monred}{RGB}{172,0,0}&#10;&#10;$${\rm Re}  = \frac{D_{60} V_{Fi}}{\nu}$$&#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710.161"/>
  <p:tag name="LATEXADDIN" val="\documentclass{article}&#10;\usepackage{amsmath}&#10;\usepackage{xcolor}&#10;\pagestyle{empty}&#10;\begin{document}&#10;&#10;\definecolor{Monred}{RGB}{172,0,0}&#10;&#10;$$P_{Manometer} = \rho_{Water} g &#10;\left( H_{W_1} + H_{W_2} + \phi_{FiSand} H_{FiSand} \right) &#10;+ \rho_{Sand} g \left( 1 - \phi_{FiSand} \right) H_{FiSand}$$&#10;&#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080.615"/>
  <p:tag name="LATEXADDIN" val="\documentclass{article}&#10;\usepackage{amsmath}&#10;\usepackage{xcolor}&#10;\pagestyle{empty}&#10;\begin{document}&#10;&#10;\definecolor{Monred}{RGB}{172,0,0}&#10;&#10;$$P_{Manometer} = \rho_{Water} g&#10;\left( H_{W_1} + H_{W_2} + H_{FiSand} + h_{l_{FiBw}} \right)$$&#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usepackage{xcolor}&#10;\pagestyle{empty}&#10;\begin{document}&#10;&#10;\definecolor{Monred}{RGB}{172,0,0}&#10;&#10;$$h_{l_{FiBw}} = H_{FiSand} &#10;\left( 1 - \phi_{FiSand} \right) &#10;\left( \frac{\rho_{Sand}}{\rho_{Water}} - 1 \right)$$&#10;&#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usepackage{xcolor}&#10;\pagestyle{empty}&#10;\begin{document}&#10;&#10;\definecolor{Monred}{RGB}{172,0,0}&#10;&#10;$$H_{W_1}$$&#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33.6708"/>
  <p:tag name="LATEXADDIN" val="\documentclass{article}&#10;\usepackage{amsmath}&#10;\usepackage{xcolor}&#10;\pagestyle{empty}&#10;\begin{document}&#10;&#10;\definecolor{Monred}{RGB}{172,0,0}&#10;&#10;$$H_{Manometer}$$&#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58.493"/>
  <p:tag name="LATEXADDIN" val="\documentclass{article}&#10;\usepackage{amsmath}&#10;\usepackage{xcolor}&#10;\pagestyle{empty}&#10;\begin{document}&#10;&#10;\definecolor{Monred}{RGB}{172,0,0}&#10;&#10;$$A_{Total} = \frac{Q}{V_{Dynamic}} + \frac{Q}{V_{Rough}} + \frac{Q}{V_{Slow}}$$&#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229.4713"/>
  <p:tag name="LATEXADDIN" val="\documentclass{article}&#10;\usepackage{amsmath}&#10;\usepackage{xcolor}&#10;\pagestyle{empty}&#10;\begin{document}&#10;&#10;\definecolor{Monred}{RGB}{172,0,0}&#10;&#10;$$H_{W_2}$$&#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85.752"/>
  <p:tag name="LATEXADDIN" val="\documentclass{article}&#10;\usepackage{amsmath}&#10;\usepackage{xcolor}&#10;\pagestyle{empty}&#10;\begin{document}&#10;&#10;\definecolor{Monred}{RGB}{172,0,0}&#10;&#10;$$\left( 1- \Phi_{FiSand} \right)&#10;\left( \frac{\rho_{FiSand}}{\rho_{Water}} - 1 \right) = 0.99$$&#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939.258"/>
  <p:tag name="LATEXADDIN" val="\documentclass{article}&#10;\usepackage{amsmath}&#10;\usepackage{xcolor}&#10;\pagestyle{empty}&#10;\begin{document}&#10;&#10;\definecolor{Monred}{RGB}{172,0,0}&#10;&#10;$$\frac{h_l}{H_{FiSand}} = 36 k \frac{\left( 1 - \phi_{FiSand} \right)^2}{\phi_{FiSand}^3} \frac{\nu V_{Fi}}{g D_{60}^2}$$&#10;&#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usepackage{xcolor}&#10;\pagestyle{empty}&#10;\begin{document}&#10;&#10;\definecolor{Monred}{RGB}{172,0,0}&#10;&#10;$$\frac{h_{l_{FiBw}}}{H_{FiSand}} = &#10;\left( 1 - \phi_{FiSand} \right)&#10;\left( \frac{\rho_{Sand}}{\rho_{Water}} - 1 \right)$$&#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3662.542"/>
  <p:tag name="LATEXADDIN" val="\documentclass{article}&#10;\usepackage{amsmath}&#10;\usepackage{xcolor}&#10;\pagestyle{empty}&#10;\begin{document}&#10;&#10;\definecolor{Monred}{RGB}{172,0,0}&#10;&#10;$$\left( 1 - \phi_{FiSand} \right)&#10;\left( \frac{\rho_{Sand}}{\rho_{Water}} - 1 \right) = &#10;36 k \frac{\left( 1 - \phi_{FiSand} \right)^2}{\phi_{FiSand}^3} \frac{\nu V_{MinFluidization}}{g D_{60}^2}$$&#10;&#10;&#10;\end{document}"/>
  <p:tag name="IGUANATEXSIZE" val="20"/>
  <p:tag name="IGUANATEXCURSOR" val="33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42.1447"/>
  <p:tag name="LATEXADDIN" val="\documentclass{article}&#10;\usepackage{amsmath}&#10;\usepackage{xcolor}&#10;\pagestyle{empty}&#10;\begin{document}&#10;&#10;\definecolor{Monred}{RGB}{172,0,0}&#10;&#10;$$V_{Total} = \frac{Q}{A_{Total}}$$&#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383.202"/>
  <p:tag name="LATEXADDIN" val="\documentclass{article}&#10;\usepackage{amsmath}&#10;\usepackage{xcolor}&#10;\pagestyle{empty}&#10;\begin{document}&#10;&#10;\definecolor{Monred}{RGB}{172,0,0}&#10;&#10;$$V_{Bw} = \frac{\phi_{FiSandBw}^3 g D_{60}^2}{36 k \nu \left( 1 - \phi_{FiSandBw} \right)} &#10;\left( \frac{\rho_{Sand}}{\rho_{Water}} - 1 \righ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2855.643"/>
  <p:tag name="LATEXADDIN" val="\documentclass{article}&#10;\usepackage{amsmath}&#10;\usepackage{xcolor}&#10;\pagestyle{empty}&#10;\begin{document}&#10;&#10;\definecolor{Monred}{RGB}{172,0,0}&#10;&#10;$$V_{MinFluidization} = \frac{\phi_{FiSand}^3 g D_{60}^2}{36 k \nu \left( 1 - \phi_{FiSand} \right)} &#10;\left( \frac{\rho_{Sand}}{\rho_{Water}} - 1 \right)$$&#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1911.511"/>
  <p:tag name="LATEXADDIN" val="\documentclass{article}&#10;\usepackage{amsmath}&#10;\usepackage{xcolor}&#10;\pagestyle{empty}&#10;\begin{document}&#10;&#10;\definecolor{Monred}{RGB}{172,0,0}&#10;&#10;$$V_{Total} = \frac{1}{\frac{1}{V_{Dynamic}} + \frac{1}{V_{Rough}} + \frac{1}{V_{Slow}}}$$&#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08.399"/>
  <p:tag name="LATEXADDIN" val="\documentclass{article}&#10;\usepackage{amsmath}&#10;\usepackage{xcolor}&#10;\pagestyle{empty}&#10;\begin{document}&#10;&#10;\definecolor{Monred}{RGB}{172,0,0}&#10;&#10;$$\Pi_{FiBw} H_{FiSand}$$&#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240.345"/>
  <p:tag name="LATEXADDIN" val="\documentclass{article}&#10;\usepackage{amsmath}&#10;\usepackage{xcolor}&#10;\pagestyle{empty}&#10;\begin{document}&#10;&#10;\definecolor{Monred}{RGB}{172,0,0}&#10;&#10;$$H_{FiSand} = \frac{H_{FiSandBw}}{\Pi_{FiBw}}$$&#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3.4346"/>
  <p:tag name="LATEXADDIN" val="\documentclass{article}&#10;\usepackage{amsmath}&#10;\usepackage{xcolor}&#10;\pagestyle{empty}&#10;\begin{document}&#10;&#10;\definecolor{Monred}{RGB}{172,0,0}&#10;&#10;$$ = 15.4 \, {\rm cm}$$&#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0.9299"/>
  <p:tag name="LATEXADDIN" val="\documentclass{article}&#10;\usepackage{amsmath}&#10;\usepackage{xcolor}&#10;\pagestyle{empty}&#10;\begin{document}&#10;&#10;\definecolor{Monred}{RGB}{172,0,0}&#10;&#10;$$HL_{FiDirty}$$&#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48.4064"/>
  <p:tag name="LATEXADDIN" val="\documentclass{article}&#10;\usepackage{amsmath}&#10;\usepackage{xcolor}&#10;\pagestyle{empty}&#10;\begin{document}&#10;&#10;\definecolor{Monred}{RGB}{172,0,0}&#10;&#10;$$HL_{FiPlumbing}$$&#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90.1762"/>
  <p:tag name="LATEXADDIN" val="\documentclass{article}&#10;\usepackage{amsmath}&#10;\usepackage{xcolor}&#10;\pagestyle{empty}&#10;\begin{document}&#10;&#10;\definecolor{Monred}{RGB}{172,0,0}&#10;&#10;$$\phi = \frac{\rlap{--} V_{water}}{\rlap{--} V_{total}}$$&#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64.192"/>
  <p:tag name="LATEXADDIN" val="\documentclass{article}&#10;\usepackage{amsmath}&#10;\usepackage{xcolor}&#10;\pagestyle{empty}&#10;\begin{document}&#10;&#10;\definecolor{Monred}{RGB}{172,0,0}&#10;&#10;$${\rm Re} = \frac{V l}{\nu}$$&#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060.742"/>
  <p:tag name="LATEXADDIN" val="\documentclass{article}&#10;\usepackage{amsmath}&#10;\usepackage{xcolor}&#10;\pagestyle{empty}&#10;\begin{document}&#10;&#10;\definecolor{Monred}{RGB}{172,0,0}&#10;&#10;$${\rm Re} = \frac{\left( 2.8 \cdot 10^{- 3} {\rm \frac{m}{s}} \right)&#10;\left( 0.7 \cdot 10^{- 3} \, {\rm m} \right)}&#10;{\left( 10^{- 6} {\rm \frac{m^2}{s}} \right)} = 2$$&#10;&#10;&#10;\end{document}"/>
  <p:tag name="IGUANATEXSIZE" val="20"/>
  <p:tag name="IGUANATEXCURSOR" val="305"/>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37.2328"/>
  <p:tag name="LATEXADDIN" val="\documentclass{article}&#10;\usepackage{amsmath}&#10;\usepackage{xcolor}&#10;\pagestyle{empty}&#10;\begin{document}&#10;&#10;\definecolor{Monred}{RGB}{172,0,0}&#10;&#10;$${\rm \Pi_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rm \Pi_{Br}}$$&#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7.6903"/>
  <p:tag name="LATEXADDIN" val="\documentclass{article}&#10;\usepackage{amsmath}&#10;\pagestyle{empty}&#10;\begin{document}&#10;&#10;$${\rm f}_i = \rho \frac{V^2}{l} $$&#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528.684"/>
  <p:tag name="LATEXADDIN" val="\documentclass{article}&#10;\usepackage{amsmath}&#10;\pagestyle{empty}&#10;\begin{document}&#10;&#10;$${\rm Re} = \frac{\rho V l}{\mu}$$&#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04.6869"/>
  <p:tag name="LATEXADDIN" val="\documentclass{article}&#10;\usepackage{amsmath}&#10;\pagestyle{empty}&#10;\begin{document}&#10;&#10;$${\rm Fr} = \frac{V}{\sqrt{g l}}$$&#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5.6355"/>
  <p:tag name="LATEXADDIN" val="\documentclass{article}&#10;\usepackage{amsmath}&#10;\usepackage{xcolor}&#10;\pagestyle{empty}&#10;\begin{document}&#10;&#10;\definecolor{Monred}{RGB}{172,0,0}&#10;&#10;$$\phi_{FiSand} = \frac{\rlap{--} V_{voids}}{\rlap{--} V_{total}}$$&#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1.7023"/>
  <p:tag name="LATEXADDIN" val="\documentclass{article}&#10;\usepackage{amsmath}&#10;\pagestyle{empty}&#10;\begin{document}&#10;&#10;$${\rm f}_g = \rho g$$&#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69.1788"/>
  <p:tag name="LATEXADDIN" val="\documentclass{article}&#10;\usepackage{amsmath}&#10;\pagestyle{empty}&#10;\begin{document}&#10;&#10;$$W = \frac{V^2 l \rho}{\sigma}$$&#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78.7027"/>
  <p:tag name="LATEXADDIN" val="\documentclass{article}&#10;\usepackage{amsmath}&#10;\pagestyle{empty}&#10;\begin{document}&#10;&#10;$${\rm f}_\sigma = \frac{\sigma}{l^2}$$&#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10.9487"/>
  <p:tag name="LATEXADDIN" val="\documentclass{article}&#10;\usepackage{amsmath}&#10;\pagestyle{empty}&#10;\begin{document}&#10;&#10;$$M = \frac{V}{c}$$&#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22.6846"/>
  <p:tag name="LATEXADDIN" val="\documentclass{article}&#10;\usepackage{amsmath}&#10;\pagestyle{empty}&#10;\begin{document}&#10;&#10;$${\rm f}_{E_v} = \frac{\rho c^2}{l}$$&#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86.1642"/>
  <p:tag name="LATEXADDIN" val="\documentclass{article}&#10;\usepackage{amsmath}&#10;\pagestyle{empty}&#10;\begin{document}&#10;&#10;$$\left( \Delta p + \rho g \Delta z \right)$$&#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764.9044"/>
  <p:tag name="LATEXADDIN" val="\documentclass{article}&#10;\usepackage{amsmath}&#10;\pagestyle{empty}&#10;\begin{document}&#10;&#10;$${\rm C}_p = \frac{- 2 \left( \Delta p \right)}{\rho V^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54.6682"/>
  <p:tag name="LATEXADDIN" val="\documentclass{article}&#10;\usepackage{amsmath}&#10;\pagestyle{empty}&#10;\begin{document}&#10;&#10;$${\rm C}_d = \frac{2 {\rm Drag}}{\rho V^2 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3542.557"/>
  <p:tag name="LATEXADDIN" val="\documentclass{article}&#10;\usepackage{amsmath}&#10;\usepackage{xcolor}&#10;\pagestyle{empty}&#10;\begin{document}&#10;&#10;\definecolor{Monred}{RGB}{172,0,0}&#10;&#10;$$\phi_{FiSandBw} = &#10;\frac{\phi_{FiSand} H_{FiSand} A_{Fi} + \left( H_{FiSandBw} - H_{FiSand} \right) A_{Fi}}&#10;{H_{FiSandBw} A_{Fi}}$$&#10;&#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082.115"/>
  <p:tag name="LATEXADDIN" val="\documentclass{article}&#10;\usepackage{amsmath}&#10;\usepackage{xcolor}&#10;\pagestyle{empty}&#10;\begin{document}&#10;&#10;\definecolor{Monred}{RGB}{172,0,0}&#10;&#10;$$v_{\rm g} = \frac{\left( \rho_p - \rho_w \right) g D_P^2}{18 \mu}$$&#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455.943"/>
  <p:tag name="LATEXADDIN" val="\documentclass{article}&#10;\usepackage{amsmath}&#10;\usepackage{xcolor}&#10;\pagestyle{empty}&#10;\begin{document}&#10;&#10;\definecolor{Monred}{RGB}{172,0,0}&#10;&#10;$$\Pi_{\rm g} = \frac{f_g}{f_\mu}$$&#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56.6929"/>
  <p:tag name="LATEXADDIN" val="\documentclass{article}&#10;\usepackage{amsmath}&#10;\usepackage{xcolor}&#10;\pagestyle{empty}&#10;\begin{document}&#10;&#10;\definecolor{Monred}{RGB}{172,0,0}&#10;&#10;$$\Pi_{\rm g} = \frac{v_g}{V_0}$$&#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596.1754"/>
  <p:tag name="LATEXADDIN" val="\documentclass{article}&#10;\usepackage{amsmath}&#10;\usepackage{xcolor}&#10;\pagestyle{empty}&#10;\begin{document}&#10;&#10;\definecolor{Monred}{RGB}{172,0,0}&#10;&#10;$$\Pi_{\rm g} = \frac{\Delta \rho g}{\mu \frac{V_{Fi}}{D_P^2}}$$&#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18 \mu V_{Fi}}$$&#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114.361"/>
  <p:tag name="LATEXADDIN" val="\documentclass{article}&#10;\usepackage{amsmath}&#10;\usepackage{xcolor}&#10;\pagestyle{empty}&#10;\begin{document}&#10;&#10;\definecolor{Monred}{RGB}{172,0,0}&#10;&#10;$$\Pi_{\rm g} = \frac{\left( \rho_p - \rho_w \right) g D_P^2}{\mu V_{Fi}}$$&#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312.336"/>
  <p:tag name="LATEXADDIN" val="\documentclass{article}&#10;\usepackage{amsmath}&#10;\usepackage{xcolor}&#10;\pagestyle{empty}&#10;\begin{document}&#10;&#10;\definecolor{Monred}{RGB}{172,0,0}&#10;&#10;$$v_{Diffusion} \propto \frac{D_{Molecular}}{d_c}$$&#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397.825"/>
  <p:tag name="LATEXADDIN" val="\documentclass{article}&#10;\usepackage{amsmath}&#10;\usepackage{xcolor}&#10;\pagestyle{empty}&#10;\begin{document}&#10;&#10;\definecolor{Monred}{RGB}{172,0,0}&#10;&#10;$$D_{Molecular} = \frac{k_B T}{3 \pi \mu d_p} \left[ \frac{L^2}{T} \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52.119"/>
  <p:tag name="LATEXADDIN" val="\documentclass{article}&#10;\usepackage{amsmath}&#10;\usepackage{xcolor}&#10;\pagestyle{empty}&#10;\begin{document}&#10;&#10;\definecolor{Monred}{RGB}{172,0,0}&#10;&#10;$$\Pi_{\rm Br} = \frac{k_B T}{3 \pi \mu d_P V_{Fi} d_c}$$&#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25.797"/>
  <p:tag name="LATEXADDIN" val="\documentclass{article}&#10;\usepackage{amsmath}&#10;\usepackage{xcolor}&#10;\pagestyle{empty}&#10;\begin{document}&#10;&#10;\definecolor{Monred}{RGB}{172,0,0}&#10;&#10;$$\Pi_z (z,d_c) = \frac{3 (1 - \phi_{Por})}{2 \ln(10)} \left( \frac{z}{d_c} \right)$$&#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4.6906"/>
  <p:tag name="LATEXADDIN" val="\documentclass{article}&#10;\usepackage{amsmath}&#10;\usepackage{xcolor}&#10;\pagestyle{empty}&#10;\begin{document}&#10;&#10;\definecolor{Monred}{RGB}{172,0,0}&#10;&#10;$$\textcolor{Monred}{&#10;  \Pi_R = \frac{d_p}{d_c}&#10;}$$&#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443.9445"/>
  <p:tag name="LATEXADDIN" val="\documentclass{article}&#10;\usepackage{amsmath}&#10;\usepackage{xcolor}&#10;\pagestyle{empty}&#10;\begin{document}&#10;&#10;\definecolor{Monred}{RGB}{172,0,0}&#10;&#10;$$\textcolor{Monred}{&#10;  \Pi_z = \frac{z}{d_c}&#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628.047"/>
  <p:tag name="LATEXADDIN" val="\documentclass{article}&#10;\usepackage{amsmath}&#10;\usepackage{xcolor}&#10;\pagestyle{empty}&#10;\begin{document}&#10;&#10;\definecolor{Monred}{RGB}{172,0,0}&#10;&#10;$$pC^\ast = \alpha f \left( \Pi_R, \Pi_z, \phi, \Pi_{\rm g}, \Pi_{\rm Br} \right)$$&#10;&#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72.553"/>
  <p:tag name="LATEXADDIN" val="\documentclass{article}&#10;\usepackage{amsmath}&#10;\usepackage{xcolor}&#10;\pagestyle{empty}&#10;\begin{document}&#10;&#10;\definecolor{Monred}{RGB}{172,0,0}&#10;&#10;$$pC^\ast = \alpha \Pi_z f \left( \Pi_R, \phi, \Pi_{\rm g}, \Pi_{\rm Br} \right)$$&#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1040 \, {\rm \frac{kg}{m^3}}&#10;\\ \\&#10;V_a = 1.8 \, {\rm \frac{mm}{s}}&#10;\\ \\&#10;T = 293 {\rm K}&#10;\\ \\&#10;z = 20 {\rm cm}&#10;\\ \\&#10;d_c = 0.5 {\rm mm}&#10;\\ \\&#10;\alpha = 1&#10;\\ \\&#10;\phi = 0.4&#10;\end{array}$$&#10;&#10;&#10;\end{document}"/>
  <p:tag name="IGUANATEXSIZE" val="20"/>
  <p:tag name="IGUANATEXCURSOR" val="3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usepackage{xcolor}&#10;\pagestyle{empty}&#10;\begin{document}&#10;&#10;\definecolor{Monred}{RGB}{172,0,0}&#10;&#10;$$\begin{array}{l}&#10;\rho_p = 2650 \, {\rm \frac{kg}{m^3}}&#10;\\ \\&#10;V_a = 1.8 \, {\rm \frac{mm}{s}}&#10;\\ \\&#10;T = 293 {\rm K}&#10;\\ \\&#10;z = 20 {\rm cm}&#10;\\ \\&#10;d_c = 0.5 {\rm mm}&#10;\\ \\&#10;\alpha = 1&#10;\\ \\&#10;\phi = 0.4&#10;\end{array}$$&#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usepackage{xcolor}&#10;\pagestyle{empty}&#10;\begin{document}&#10;&#10;\definecolor{Monred}{RGB}{172,0,0}&#10;&#10;$$\bar G \theta = \sqrt{ \frac{g h_e \theta}{\nu}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629.546"/>
  <p:tag name="LATEXADDIN" val="\documentclass{article}&#10;\usepackage{amsmath}&#10;\usepackage{xcolor}&#10;\pagestyle{empty}&#10;\begin{document}&#10;&#10;\definecolor{Monred}{RGB}{172,0,0}&#10;&#10;$$C_{Filter}^\ast = \left( \frac{D_C - D_P}{D_C} \right)^{2 N_{Pores}}$$&#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609.299"/>
  <p:tag name="LATEXADDIN" val="\documentclass{article}&#10;\usepackage{amsmath}&#10;\usepackage{xcolor}&#10;\pagestyle{empty}&#10;\begin{document}&#10;&#10;\definecolor{Monred}{RGB}{172,0,0}&#10;&#10;$$\phi_{FiSandBw} = 1 - \frac{1 - \phi_{FiSand}}{\Pi_{FiBw}}$$&#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322.835"/>
  <p:tag name="LATEXADDIN" val="\documentclass{article}&#10;\usepackage{amsmath}&#10;\usepackage{xcolor}&#10;\pagestyle{empty}&#10;\begin{document}&#10;&#10;\definecolor{Monred}{RGB}{172,0,0}&#10;&#10;&#10;$$N_{Pores} = \frac{\ln(C_{Filter}^\ast)}{2 \ln\left( \frac{D_C - D_P}{D_C} \right)}$$&#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84.1395"/>
  <p:tag name="LATEXADDIN" val="\documentclass{article}&#10;\usepackage{amsmath}&#10;\usepackage{xcolor}&#10;\pagestyle{empty}&#10;\begin{document}&#10;&#10;\definecolor{Monred}{RGB}{172,0,0}&#10;&#10;$$pC_i^\ast = \alpha \Pi_z f( d_i)$$&#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2.8834"/>
  <p:tag name="LATEXADDIN" val="\documentclass{article}&#10;\usepackage{amsmath}&#10;\usepackage{xcolor}&#10;\pagestyle{empty}&#10;\begin{document}&#10;&#10;\definecolor{Monred}{RGB}{172,0,0}&#10;&#10;$$C_i = C_{0_i} \cdot 10^{- pC_i^\ast}$$&#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174.353"/>
  <p:tag name="LATEXADDIN" val="\documentclass{article}&#10;\usepackage{amsmath}&#10;\usepackage{xcolor}&#10;\pagestyle{empty}&#10;\begin{document}&#10;&#10;\definecolor{Monred}{RGB}{172,0,0}&#10;&#10;$$C_i = C_{0_i} \cdot 10^{- \alpha \Pi_z f( d_i)}$$&#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65.092"/>
  <p:tag name="LATEXADDIN" val="\documentclass{article}&#10;\usepackage{amsmath}&#10;\usepackage{xcolor}&#10;\pagestyle{empty}&#10;\begin{document}&#10;&#10;\definecolor{Monred}{RGB}{172,0,0}&#10;&#10;$$pC^\ast = - \log &#10;\left( \frac{\sum \limits_{i = 0}^n {C_i} }{\sum \limits_{i = 0}^n {C_{0_i}} } \right)$$&#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281.59"/>
  <p:tag name="LATEXADDIN" val="\documentclass{article}&#10;\usepackage{amsmath}&#10;\usepackage{xcolor}&#10;\pagestyle{empty}&#10;\begin{document}&#10;&#10;\definecolor{Monred}{RGB}{172,0,0}&#10;&#10;$$C_{Pore}^\ast = \frac{\frac{\pi}{4} \left( D_C - D_P \right)^2}{\frac{\pi}{4} D_C^2}$$&#10;&#10;&#10;\end{document}"/>
  <p:tag name="IGUANATEXSIZE" val="20"/>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59.843"/>
  <p:tag name="LATEXADDIN" val="\documentclass{article}&#10;\usepackage{amsmath}&#10;\usepackage{xcolor}&#10;\pagestyle{empty}&#10;\begin{document}&#10;&#10;\definecolor{Monred}{RGB}{172,0,0}&#10;&#10;$$C_{Pore}^\ast = \left( \frac{D_C - D_P}{D_C} \right)^2$$&#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769.029"/>
  <p:tag name="LATEXADDIN" val="\documentclass{article}&#10;\usepackage{amsmath}&#10;\usepackage{xcolor}&#10;\pagestyle{empty}&#10;\begin{document}&#10;&#10;\definecolor{Monred}{RGB}{172,0,0}&#10;&#10;$$\frac{\frac{\pi}{4} D_C^2 - \frac{\pi}{4} \left( D_C^2 - 2 D_C D_P + D_P^2 \right)}{\frac{\pi}{4} D_C^2}$$&#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806.524"/>
  <p:tag name="ORIGINALWIDTH" val="650.9186"/>
  <p:tag name="LATEXADDIN" val="\documentclass{article}&#10;\usepackage{amsmath}&#10;\usepackage{xcolor}&#10;\pagestyle{empty}&#10;\begin{document}&#10;&#10;\definecolor{Monred}{RGB}{172,0,0}&#10;&#10;$$\begin{array}{l}&#10;h_{\rm f} = \frac{32 \mu \theta V^2}{\rho g D^2}&#10;\\ \\&#10;\bar \varepsilon = \frac{g h_f}{\theta}&#10;\\ \\&#10;\bar G = \sqrt{ \frac{\bar \varepsilon}{\nu} } &#10;\\ \\&#10;\theta = \frac{L}{V}&#10;\\ \\&#10;\bar G = 4 \sqrt 2 \frac{V}{D}&#10;\\ \\&#10;\bar G \theta  = 4 \sqrt 2 \frac{L}{D}&#10;\end{array}$$&#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0.607"/>
  <p:tag name="LATEXADDIN" val="\documentclass{article}&#10;\usepackage{amsmath}&#10;\usepackage{xcolor}&#10;\pagestyle{empty}&#10;\begin{document}&#10;&#10;\definecolor{Monred}{RGB}{172,0,0}&#10;&#10;$$\frac{20 \, {\rm cm}}{0.2 \, {\rm mm}} 4 \sqrt{2} = 0.5657$$&#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107697</TotalTime>
  <Words>5546</Words>
  <Application>Microsoft Office PowerPoint</Application>
  <PresentationFormat>On-screen Show (4:3)</PresentationFormat>
  <Paragraphs>850</Paragraphs>
  <Slides>111</Slides>
  <Notes>62</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2</vt:i4>
      </vt:variant>
      <vt:variant>
        <vt:lpstr>Slide Titles</vt:lpstr>
      </vt:variant>
      <vt:variant>
        <vt:i4>111</vt:i4>
      </vt:variant>
    </vt:vector>
  </HeadingPairs>
  <TitlesOfParts>
    <vt:vector size="132" baseType="lpstr">
      <vt:lpstr>Arial</vt:lpstr>
      <vt:lpstr>Book Antiqua</vt:lpstr>
      <vt:lpstr>Calibri</vt:lpstr>
      <vt:lpstr>Cambria Math</vt:lpstr>
      <vt:lpstr>Candara</vt:lpstr>
      <vt:lpstr>Century Gothic</vt:lpstr>
      <vt:lpstr>Helvetica</vt:lpstr>
      <vt:lpstr>Monotype Sorts</vt:lpstr>
      <vt:lpstr>Symbol</vt:lpstr>
      <vt:lpstr>Times New Roman</vt:lpstr>
      <vt:lpstr>Wingdings</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Photo Editor Photo</vt:lpstr>
      <vt:lpstr>Equation</vt:lpstr>
      <vt:lpstr>Filtration Theory</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San Matías Performance</vt:lpstr>
      <vt:lpstr>RSF Performance</vt:lpstr>
      <vt:lpstr>PowerPoint Presentation</vt:lpstr>
      <vt:lpstr>Active filtration zone slowly moves down through the filter</vt:lpstr>
      <vt:lpstr>Active Filtration zone</vt:lpstr>
      <vt:lpstr>Head loss in Filters is close to linear before breakthrough</vt:lpstr>
      <vt:lpstr>Head loss and fraction loaded are increasing linearly together</vt:lpstr>
      <vt:lpstr>What do we know?</vt:lpstr>
      <vt:lpstr>Interception occurs where streamlines converge</vt:lpstr>
      <vt:lpstr>StaRS Optimization</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Head loss in filters is close to linear before breakthrough</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5763</cp:revision>
  <cp:lastPrinted>2014-11-08T19:01:33Z</cp:lastPrinted>
  <dcterms:created xsi:type="dcterms:W3CDTF">2004-05-06T14:53:47Z</dcterms:created>
  <dcterms:modified xsi:type="dcterms:W3CDTF">2019-03-26T15:10:47Z</dcterms:modified>
</cp:coreProperties>
</file>